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305" r:id="rId2"/>
    <p:sldId id="306" r:id="rId3"/>
    <p:sldId id="307" r:id="rId4"/>
    <p:sldId id="308" r:id="rId5"/>
    <p:sldId id="309" r:id="rId6"/>
    <p:sldId id="310" r:id="rId7"/>
    <p:sldId id="311" r:id="rId8"/>
    <p:sldId id="325" r:id="rId9"/>
    <p:sldId id="326" r:id="rId10"/>
    <p:sldId id="327" r:id="rId11"/>
    <p:sldId id="328" r:id="rId12"/>
    <p:sldId id="329" r:id="rId13"/>
    <p:sldId id="312" r:id="rId14"/>
    <p:sldId id="330" r:id="rId15"/>
    <p:sldId id="331" r:id="rId16"/>
    <p:sldId id="332" r:id="rId17"/>
    <p:sldId id="333" r:id="rId18"/>
    <p:sldId id="313" r:id="rId19"/>
    <p:sldId id="314" r:id="rId20"/>
    <p:sldId id="315" r:id="rId21"/>
    <p:sldId id="334" r:id="rId22"/>
    <p:sldId id="316" r:id="rId23"/>
    <p:sldId id="317" r:id="rId24"/>
    <p:sldId id="318" r:id="rId25"/>
    <p:sldId id="319" r:id="rId26"/>
    <p:sldId id="321" r:id="rId27"/>
    <p:sldId id="322" r:id="rId28"/>
    <p:sldId id="323" r:id="rId29"/>
    <p:sldId id="324"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йым Рақымқан" initials="АР" lastIdx="1" clrIdx="0">
    <p:extLst>
      <p:ext uri="{19B8F6BF-5375-455C-9EA6-DF929625EA0E}">
        <p15:presenceInfo xmlns:p15="http://schemas.microsoft.com/office/powerpoint/2012/main" userId="Айым Рақымқан"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82"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683"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684"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685"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6"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687"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40150246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48583"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a:t>Образец заголовка</a:t>
            </a:r>
            <a:endParaRPr lang="en-US" dirty="0"/>
          </a:p>
        </p:txBody>
      </p:sp>
      <p:sp>
        <p:nvSpPr>
          <p:cNvPr id="1048584"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1048585" name="Date Placeholder 3"/>
          <p:cNvSpPr>
            <a:spLocks noGrp="1"/>
          </p:cNvSpPr>
          <p:nvPr>
            <p:ph type="dt" sz="half" idx="10"/>
          </p:nvPr>
        </p:nvSpPr>
        <p:spPr/>
        <p:txBody>
          <a:bodyPr/>
          <a:lstStyle/>
          <a:p>
            <a:fld id="{91D2B232-E7E2-4379-AB31-2B2527718565}" type="datetimeFigureOut">
              <a:rPr lang="ru-RU" smtClean="0"/>
              <a:t>15.01.2025</a:t>
            </a:fld>
            <a:endParaRPr lang="ru-RU"/>
          </a:p>
        </p:txBody>
      </p:sp>
      <p:sp>
        <p:nvSpPr>
          <p:cNvPr id="1048586" name="Footer Placeholder 4"/>
          <p:cNvSpPr>
            <a:spLocks noGrp="1"/>
          </p:cNvSpPr>
          <p:nvPr>
            <p:ph type="ftr" sz="quarter" idx="11"/>
          </p:nvPr>
        </p:nvSpPr>
        <p:spPr/>
        <p:txBody>
          <a:bodyPr/>
          <a:lstStyle/>
          <a:p>
            <a:endParaRPr lang="ru-RU"/>
          </a:p>
        </p:txBody>
      </p:sp>
      <p:sp>
        <p:nvSpPr>
          <p:cNvPr id="1048587"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88"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89" name="Slide Number Placeholder 5"/>
          <p:cNvSpPr>
            <a:spLocks noGrp="1"/>
          </p:cNvSpPr>
          <p:nvPr>
            <p:ph type="sldNum" sz="quarter" idx="12"/>
          </p:nvPr>
        </p:nvSpPr>
        <p:spPr/>
        <p:txBody>
          <a:bodyPr/>
          <a:lstStyle>
            <a:lvl1pPr>
              <a:defRPr>
                <a:solidFill>
                  <a:schemeClr val="tx1"/>
                </a:solidFill>
              </a:defRPr>
            </a:lvl1pPr>
          </a:lstStyle>
          <a:p>
            <a:fld id="{50F0051C-E6F4-4702-BA38-B6BEBD9D148B}"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1048658" name="Title 1"/>
          <p:cNvSpPr>
            <a:spLocks noGrp="1"/>
          </p:cNvSpPr>
          <p:nvPr>
            <p:ph type="title"/>
          </p:nvPr>
        </p:nvSpPr>
        <p:spPr/>
        <p:txBody>
          <a:bodyPr/>
          <a:lstStyle/>
          <a:p>
            <a:r>
              <a:rPr lang="ru-RU"/>
              <a:t>Образец заголовка</a:t>
            </a:r>
            <a:endParaRPr lang="en-US"/>
          </a:p>
        </p:txBody>
      </p:sp>
      <p:sp>
        <p:nvSpPr>
          <p:cNvPr id="1048659"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048660" name="Date Placeholder 3"/>
          <p:cNvSpPr>
            <a:spLocks noGrp="1"/>
          </p:cNvSpPr>
          <p:nvPr>
            <p:ph type="dt" sz="half" idx="10"/>
          </p:nvPr>
        </p:nvSpPr>
        <p:spPr/>
        <p:txBody>
          <a:bodyPr/>
          <a:lstStyle/>
          <a:p>
            <a:fld id="{91D2B232-E7E2-4379-AB31-2B2527718565}" type="datetimeFigureOut">
              <a:rPr lang="ru-RU" smtClean="0"/>
              <a:t>15.01.2025</a:t>
            </a:fld>
            <a:endParaRPr lang="ru-RU"/>
          </a:p>
        </p:txBody>
      </p:sp>
      <p:sp>
        <p:nvSpPr>
          <p:cNvPr id="1048661" name="Footer Placeholder 4"/>
          <p:cNvSpPr>
            <a:spLocks noGrp="1"/>
          </p:cNvSpPr>
          <p:nvPr>
            <p:ph type="ftr" sz="quarter" idx="11"/>
          </p:nvPr>
        </p:nvSpPr>
        <p:spPr/>
        <p:txBody>
          <a:bodyPr/>
          <a:lstStyle/>
          <a:p>
            <a:endParaRPr lang="ru-RU"/>
          </a:p>
        </p:txBody>
      </p:sp>
      <p:sp>
        <p:nvSpPr>
          <p:cNvPr id="1048662" name="Slide Number Placeholder 5"/>
          <p:cNvSpPr>
            <a:spLocks noGrp="1"/>
          </p:cNvSpPr>
          <p:nvPr>
            <p:ph type="sldNum" sz="quarter" idx="12"/>
          </p:nvPr>
        </p:nvSpPr>
        <p:spPr/>
        <p:txBody>
          <a:bodyPr/>
          <a:lstStyle/>
          <a:p>
            <a:fld id="{50F0051C-E6F4-4702-BA38-B6BEBD9D148B}"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1048645" name="Vertical Title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1048646" name="Vertical Text Placeholder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048647" name="Date Placeholder 3"/>
          <p:cNvSpPr>
            <a:spLocks noGrp="1"/>
          </p:cNvSpPr>
          <p:nvPr>
            <p:ph type="dt" sz="half" idx="10"/>
          </p:nvPr>
        </p:nvSpPr>
        <p:spPr/>
        <p:txBody>
          <a:bodyPr/>
          <a:lstStyle/>
          <a:p>
            <a:fld id="{91D2B232-E7E2-4379-AB31-2B2527718565}" type="datetimeFigureOut">
              <a:rPr lang="ru-RU" smtClean="0"/>
              <a:t>15.01.2025</a:t>
            </a:fld>
            <a:endParaRPr lang="ru-RU"/>
          </a:p>
        </p:txBody>
      </p:sp>
      <p:sp>
        <p:nvSpPr>
          <p:cNvPr id="1048648" name="Footer Placeholder 4"/>
          <p:cNvSpPr>
            <a:spLocks noGrp="1"/>
          </p:cNvSpPr>
          <p:nvPr>
            <p:ph type="ftr" sz="quarter" idx="11"/>
          </p:nvPr>
        </p:nvSpPr>
        <p:spPr/>
        <p:txBody>
          <a:bodyPr/>
          <a:lstStyle/>
          <a:p>
            <a:endParaRPr lang="ru-RU"/>
          </a:p>
        </p:txBody>
      </p:sp>
      <p:sp>
        <p:nvSpPr>
          <p:cNvPr id="1048649" name="Slide Number Placeholder 5"/>
          <p:cNvSpPr>
            <a:spLocks noGrp="1"/>
          </p:cNvSpPr>
          <p:nvPr>
            <p:ph type="sldNum" sz="quarter" idx="12"/>
          </p:nvPr>
        </p:nvSpPr>
        <p:spPr/>
        <p:txBody>
          <a:bodyPr/>
          <a:lstStyle/>
          <a:p>
            <a:fld id="{50F0051C-E6F4-4702-BA38-B6BEBD9D148B}"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1048592" name="Title 1"/>
          <p:cNvSpPr>
            <a:spLocks noGrp="1"/>
          </p:cNvSpPr>
          <p:nvPr>
            <p:ph type="title"/>
          </p:nvPr>
        </p:nvSpPr>
        <p:spPr/>
        <p:txBody>
          <a:bodyPr/>
          <a:lstStyle/>
          <a:p>
            <a:r>
              <a:rPr lang="ru-RU"/>
              <a:t>Образец заголовка</a:t>
            </a:r>
            <a:endParaRPr lang="en-US"/>
          </a:p>
        </p:txBody>
      </p:sp>
      <p:sp>
        <p:nvSpPr>
          <p:cNvPr id="104859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594" name="Date Placeholder 3"/>
          <p:cNvSpPr>
            <a:spLocks noGrp="1"/>
          </p:cNvSpPr>
          <p:nvPr>
            <p:ph type="dt" sz="half" idx="10"/>
          </p:nvPr>
        </p:nvSpPr>
        <p:spPr/>
        <p:txBody>
          <a:bodyPr/>
          <a:lstStyle/>
          <a:p>
            <a:fld id="{91D2B232-E7E2-4379-AB31-2B2527718565}" type="datetimeFigureOut">
              <a:rPr lang="ru-RU" smtClean="0"/>
              <a:t>15.01.2025</a:t>
            </a:fld>
            <a:endParaRPr lang="ru-RU"/>
          </a:p>
        </p:txBody>
      </p:sp>
      <p:sp>
        <p:nvSpPr>
          <p:cNvPr id="1048595" name="Footer Placeholder 4"/>
          <p:cNvSpPr>
            <a:spLocks noGrp="1"/>
          </p:cNvSpPr>
          <p:nvPr>
            <p:ph type="ftr" sz="quarter" idx="11"/>
          </p:nvPr>
        </p:nvSpPr>
        <p:spPr/>
        <p:txBody>
          <a:bodyPr/>
          <a:lstStyle/>
          <a:p>
            <a:endParaRPr lang="ru-RU"/>
          </a:p>
        </p:txBody>
      </p:sp>
      <p:sp>
        <p:nvSpPr>
          <p:cNvPr id="1048596" name="Slide Number Placeholder 5"/>
          <p:cNvSpPr>
            <a:spLocks noGrp="1"/>
          </p:cNvSpPr>
          <p:nvPr>
            <p:ph type="sldNum" sz="quarter" idx="12"/>
          </p:nvPr>
        </p:nvSpPr>
        <p:spPr/>
        <p:txBody>
          <a:bodyPr/>
          <a:lstStyle/>
          <a:p>
            <a:fld id="{50F0051C-E6F4-4702-BA38-B6BEBD9D148B}"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048663"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a:t>Образец заголовка</a:t>
            </a:r>
            <a:endParaRPr lang="en-US" dirty="0"/>
          </a:p>
        </p:txBody>
      </p:sp>
      <p:sp>
        <p:nvSpPr>
          <p:cNvPr id="1048664"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048665" name="Date Placeholder 6"/>
          <p:cNvSpPr>
            <a:spLocks noGrp="1"/>
          </p:cNvSpPr>
          <p:nvPr>
            <p:ph type="dt" sz="half" idx="10"/>
          </p:nvPr>
        </p:nvSpPr>
        <p:spPr/>
        <p:txBody>
          <a:bodyPr/>
          <a:lstStyle/>
          <a:p>
            <a:fld id="{91D2B232-E7E2-4379-AB31-2B2527718565}" type="datetimeFigureOut">
              <a:rPr lang="ru-RU" smtClean="0"/>
              <a:t>15.01.2025</a:t>
            </a:fld>
            <a:endParaRPr lang="ru-RU"/>
          </a:p>
        </p:txBody>
      </p:sp>
      <p:sp>
        <p:nvSpPr>
          <p:cNvPr id="1048666" name="Slide Number Placeholder 7"/>
          <p:cNvSpPr>
            <a:spLocks noGrp="1"/>
          </p:cNvSpPr>
          <p:nvPr>
            <p:ph type="sldNum" sz="quarter" idx="11"/>
          </p:nvPr>
        </p:nvSpPr>
        <p:spPr/>
        <p:txBody>
          <a:bodyPr/>
          <a:lstStyle/>
          <a:p>
            <a:fld id="{50F0051C-E6F4-4702-BA38-B6BEBD9D148B}" type="slidenum">
              <a:rPr lang="ru-RU" smtClean="0"/>
              <a:t>‹#›</a:t>
            </a:fld>
            <a:endParaRPr lang="ru-RU"/>
          </a:p>
        </p:txBody>
      </p:sp>
      <p:sp>
        <p:nvSpPr>
          <p:cNvPr id="1048667"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048618" name="Title 1"/>
          <p:cNvSpPr>
            <a:spLocks noGrp="1"/>
          </p:cNvSpPr>
          <p:nvPr>
            <p:ph type="title"/>
          </p:nvPr>
        </p:nvSpPr>
        <p:spPr/>
        <p:txBody>
          <a:bodyPr/>
          <a:lstStyle/>
          <a:p>
            <a:r>
              <a:rPr lang="ru-RU"/>
              <a:t>Образец заголовка</a:t>
            </a:r>
            <a:endParaRPr lang="en-US"/>
          </a:p>
        </p:txBody>
      </p:sp>
      <p:sp>
        <p:nvSpPr>
          <p:cNvPr id="1048619"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20"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21" name="Date Placeholder 4"/>
          <p:cNvSpPr>
            <a:spLocks noGrp="1"/>
          </p:cNvSpPr>
          <p:nvPr>
            <p:ph type="dt" sz="half" idx="10"/>
          </p:nvPr>
        </p:nvSpPr>
        <p:spPr/>
        <p:txBody>
          <a:bodyPr/>
          <a:lstStyle/>
          <a:p>
            <a:fld id="{91D2B232-E7E2-4379-AB31-2B2527718565}" type="datetimeFigureOut">
              <a:rPr lang="ru-RU" smtClean="0"/>
              <a:t>15.01.2025</a:t>
            </a:fld>
            <a:endParaRPr lang="ru-RU"/>
          </a:p>
        </p:txBody>
      </p:sp>
      <p:sp>
        <p:nvSpPr>
          <p:cNvPr id="1048622" name="Footer Placeholder 5"/>
          <p:cNvSpPr>
            <a:spLocks noGrp="1"/>
          </p:cNvSpPr>
          <p:nvPr>
            <p:ph type="ftr" sz="quarter" idx="11"/>
          </p:nvPr>
        </p:nvSpPr>
        <p:spPr/>
        <p:txBody>
          <a:bodyPr/>
          <a:lstStyle/>
          <a:p>
            <a:endParaRPr lang="ru-RU"/>
          </a:p>
        </p:txBody>
      </p:sp>
      <p:sp>
        <p:nvSpPr>
          <p:cNvPr id="1048623" name="Slide Number Placeholder 6"/>
          <p:cNvSpPr>
            <a:spLocks noGrp="1"/>
          </p:cNvSpPr>
          <p:nvPr>
            <p:ph type="sldNum" sz="quarter" idx="12"/>
          </p:nvPr>
        </p:nvSpPr>
        <p:spPr/>
        <p:txBody>
          <a:bodyPr/>
          <a:lstStyle/>
          <a:p>
            <a:fld id="{50F0051C-E6F4-4702-BA38-B6BEBD9D148B}"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48668" name="Title 1"/>
          <p:cNvSpPr>
            <a:spLocks noGrp="1"/>
          </p:cNvSpPr>
          <p:nvPr>
            <p:ph type="title"/>
          </p:nvPr>
        </p:nvSpPr>
        <p:spPr/>
        <p:txBody>
          <a:bodyPr/>
          <a:lstStyle/>
          <a:p>
            <a:r>
              <a:rPr lang="ru-RU"/>
              <a:t>Образец заголовка</a:t>
            </a:r>
            <a:endParaRPr lang="en-US"/>
          </a:p>
        </p:txBody>
      </p:sp>
      <p:sp>
        <p:nvSpPr>
          <p:cNvPr id="1048669"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48670"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71"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a:t>Образец текста</a:t>
            </a:r>
          </a:p>
        </p:txBody>
      </p:sp>
      <p:sp>
        <p:nvSpPr>
          <p:cNvPr id="1048672"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73" name="Date Placeholder 6"/>
          <p:cNvSpPr>
            <a:spLocks noGrp="1"/>
          </p:cNvSpPr>
          <p:nvPr>
            <p:ph type="dt" sz="half" idx="10"/>
          </p:nvPr>
        </p:nvSpPr>
        <p:spPr/>
        <p:txBody>
          <a:bodyPr/>
          <a:lstStyle/>
          <a:p>
            <a:fld id="{91D2B232-E7E2-4379-AB31-2B2527718565}" type="datetimeFigureOut">
              <a:rPr lang="ru-RU" smtClean="0"/>
              <a:t>15.01.2025</a:t>
            </a:fld>
            <a:endParaRPr lang="ru-RU"/>
          </a:p>
        </p:txBody>
      </p:sp>
      <p:sp>
        <p:nvSpPr>
          <p:cNvPr id="1048674" name="Footer Placeholder 7"/>
          <p:cNvSpPr>
            <a:spLocks noGrp="1"/>
          </p:cNvSpPr>
          <p:nvPr>
            <p:ph type="ftr" sz="quarter" idx="11"/>
          </p:nvPr>
        </p:nvSpPr>
        <p:spPr/>
        <p:txBody>
          <a:bodyPr/>
          <a:lstStyle/>
          <a:p>
            <a:endParaRPr lang="ru-RU"/>
          </a:p>
        </p:txBody>
      </p:sp>
      <p:sp>
        <p:nvSpPr>
          <p:cNvPr id="1048675" name="Slide Number Placeholder 8"/>
          <p:cNvSpPr>
            <a:spLocks noGrp="1"/>
          </p:cNvSpPr>
          <p:nvPr>
            <p:ph type="sldNum" sz="quarter" idx="12"/>
          </p:nvPr>
        </p:nvSpPr>
        <p:spPr/>
        <p:txBody>
          <a:bodyPr/>
          <a:lstStyle/>
          <a:p>
            <a:fld id="{50F0051C-E6F4-4702-BA38-B6BEBD9D148B}"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048641" name="Title 1"/>
          <p:cNvSpPr>
            <a:spLocks noGrp="1"/>
          </p:cNvSpPr>
          <p:nvPr>
            <p:ph type="title"/>
          </p:nvPr>
        </p:nvSpPr>
        <p:spPr/>
        <p:txBody>
          <a:bodyPr/>
          <a:lstStyle/>
          <a:p>
            <a:r>
              <a:rPr lang="ru-RU"/>
              <a:t>Образец заголовка</a:t>
            </a:r>
            <a:endParaRPr lang="en-US"/>
          </a:p>
        </p:txBody>
      </p:sp>
      <p:sp>
        <p:nvSpPr>
          <p:cNvPr id="1048642" name="Date Placeholder 2"/>
          <p:cNvSpPr>
            <a:spLocks noGrp="1"/>
          </p:cNvSpPr>
          <p:nvPr>
            <p:ph type="dt" sz="half" idx="10"/>
          </p:nvPr>
        </p:nvSpPr>
        <p:spPr/>
        <p:txBody>
          <a:bodyPr/>
          <a:lstStyle/>
          <a:p>
            <a:fld id="{91D2B232-E7E2-4379-AB31-2B2527718565}" type="datetimeFigureOut">
              <a:rPr lang="ru-RU" smtClean="0"/>
              <a:t>15.01.2025</a:t>
            </a:fld>
            <a:endParaRPr lang="ru-RU"/>
          </a:p>
        </p:txBody>
      </p:sp>
      <p:sp>
        <p:nvSpPr>
          <p:cNvPr id="1048643" name="Footer Placeholder 3"/>
          <p:cNvSpPr>
            <a:spLocks noGrp="1"/>
          </p:cNvSpPr>
          <p:nvPr>
            <p:ph type="ftr" sz="quarter" idx="11"/>
          </p:nvPr>
        </p:nvSpPr>
        <p:spPr/>
        <p:txBody>
          <a:bodyPr/>
          <a:lstStyle/>
          <a:p>
            <a:endParaRPr lang="ru-RU"/>
          </a:p>
        </p:txBody>
      </p:sp>
      <p:sp>
        <p:nvSpPr>
          <p:cNvPr id="1048644" name="Slide Number Placeholder 4"/>
          <p:cNvSpPr>
            <a:spLocks noGrp="1"/>
          </p:cNvSpPr>
          <p:nvPr>
            <p:ph type="sldNum" sz="quarter" idx="12"/>
          </p:nvPr>
        </p:nvSpPr>
        <p:spPr/>
        <p:txBody>
          <a:bodyPr/>
          <a:lstStyle/>
          <a:p>
            <a:fld id="{50F0051C-E6F4-4702-BA38-B6BEBD9D148B}"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1048601" name="Date Placeholder 1"/>
          <p:cNvSpPr>
            <a:spLocks noGrp="1"/>
          </p:cNvSpPr>
          <p:nvPr>
            <p:ph type="dt" sz="half" idx="10"/>
          </p:nvPr>
        </p:nvSpPr>
        <p:spPr/>
        <p:txBody>
          <a:bodyPr/>
          <a:lstStyle/>
          <a:p>
            <a:fld id="{91D2B232-E7E2-4379-AB31-2B2527718565}" type="datetimeFigureOut">
              <a:rPr lang="ru-RU" smtClean="0"/>
              <a:t>15.01.2025</a:t>
            </a:fld>
            <a:endParaRPr lang="ru-RU"/>
          </a:p>
        </p:txBody>
      </p:sp>
      <p:sp>
        <p:nvSpPr>
          <p:cNvPr id="1048602" name="Footer Placeholder 2"/>
          <p:cNvSpPr>
            <a:spLocks noGrp="1"/>
          </p:cNvSpPr>
          <p:nvPr>
            <p:ph type="ftr" sz="quarter" idx="11"/>
          </p:nvPr>
        </p:nvSpPr>
        <p:spPr/>
        <p:txBody>
          <a:bodyPr/>
          <a:lstStyle/>
          <a:p>
            <a:endParaRPr lang="ru-RU"/>
          </a:p>
        </p:txBody>
      </p:sp>
      <p:sp>
        <p:nvSpPr>
          <p:cNvPr id="1048603" name="Slide Number Placeholder 3"/>
          <p:cNvSpPr>
            <a:spLocks noGrp="1"/>
          </p:cNvSpPr>
          <p:nvPr>
            <p:ph type="sldNum" sz="quarter" idx="12"/>
          </p:nvPr>
        </p:nvSpPr>
        <p:spPr/>
        <p:txBody>
          <a:bodyPr/>
          <a:lstStyle/>
          <a:p>
            <a:fld id="{50F0051C-E6F4-4702-BA38-B6BEBD9D148B}"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048676"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77"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48678" name="Date Placeholder 4"/>
          <p:cNvSpPr>
            <a:spLocks noGrp="1"/>
          </p:cNvSpPr>
          <p:nvPr>
            <p:ph type="dt" sz="half" idx="10"/>
          </p:nvPr>
        </p:nvSpPr>
        <p:spPr/>
        <p:txBody>
          <a:bodyPr/>
          <a:lstStyle/>
          <a:p>
            <a:fld id="{91D2B232-E7E2-4379-AB31-2B2527718565}" type="datetimeFigureOut">
              <a:rPr lang="ru-RU" smtClean="0"/>
              <a:t>15.01.2025</a:t>
            </a:fld>
            <a:endParaRPr lang="ru-RU"/>
          </a:p>
        </p:txBody>
      </p:sp>
      <p:sp>
        <p:nvSpPr>
          <p:cNvPr id="1048679" name="Footer Placeholder 5"/>
          <p:cNvSpPr>
            <a:spLocks noGrp="1"/>
          </p:cNvSpPr>
          <p:nvPr>
            <p:ph type="ftr" sz="quarter" idx="11"/>
          </p:nvPr>
        </p:nvSpPr>
        <p:spPr/>
        <p:txBody>
          <a:bodyPr/>
          <a:lstStyle/>
          <a:p>
            <a:endParaRPr lang="ru-RU"/>
          </a:p>
        </p:txBody>
      </p:sp>
      <p:sp>
        <p:nvSpPr>
          <p:cNvPr id="1048680" name="Slide Number Placeholder 6"/>
          <p:cNvSpPr>
            <a:spLocks noGrp="1"/>
          </p:cNvSpPr>
          <p:nvPr>
            <p:ph type="sldNum" sz="quarter" idx="12"/>
          </p:nvPr>
        </p:nvSpPr>
        <p:spPr/>
        <p:txBody>
          <a:bodyPr/>
          <a:lstStyle/>
          <a:p>
            <a:fld id="{50F0051C-E6F4-4702-BA38-B6BEBD9D148B}" type="slidenum">
              <a:rPr lang="ru-RU" smtClean="0"/>
              <a:t>‹#›</a:t>
            </a:fld>
            <a:endParaRPr lang="ru-RU"/>
          </a:p>
        </p:txBody>
      </p:sp>
      <p:sp>
        <p:nvSpPr>
          <p:cNvPr id="1048681" name="Title 7"/>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048650"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51"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1048652"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48653" name="Date Placeholder 4"/>
          <p:cNvSpPr>
            <a:spLocks noGrp="1"/>
          </p:cNvSpPr>
          <p:nvPr>
            <p:ph type="dt" sz="half" idx="10"/>
          </p:nvPr>
        </p:nvSpPr>
        <p:spPr/>
        <p:txBody>
          <a:bodyPr/>
          <a:lstStyle/>
          <a:p>
            <a:fld id="{91D2B232-E7E2-4379-AB31-2B2527718565}" type="datetimeFigureOut">
              <a:rPr lang="ru-RU" smtClean="0"/>
              <a:t>15.01.2025</a:t>
            </a:fld>
            <a:endParaRPr lang="ru-RU"/>
          </a:p>
        </p:txBody>
      </p:sp>
      <p:sp>
        <p:nvSpPr>
          <p:cNvPr id="1048654" name="Footer Placeholder 5"/>
          <p:cNvSpPr>
            <a:spLocks noGrp="1"/>
          </p:cNvSpPr>
          <p:nvPr>
            <p:ph type="ftr" sz="quarter" idx="11"/>
          </p:nvPr>
        </p:nvSpPr>
        <p:spPr/>
        <p:txBody>
          <a:bodyPr/>
          <a:lstStyle/>
          <a:p>
            <a:endParaRPr lang="ru-RU"/>
          </a:p>
        </p:txBody>
      </p:sp>
      <p:sp>
        <p:nvSpPr>
          <p:cNvPr id="1048655" name="Slide Number Placeholder 6"/>
          <p:cNvSpPr>
            <a:spLocks noGrp="1"/>
          </p:cNvSpPr>
          <p:nvPr>
            <p:ph type="sldNum" sz="quarter" idx="12"/>
          </p:nvPr>
        </p:nvSpPr>
        <p:spPr/>
        <p:txBody>
          <a:bodyPr/>
          <a:lstStyle>
            <a:lvl1pPr>
              <a:defRPr>
                <a:solidFill>
                  <a:schemeClr val="tx1"/>
                </a:solidFill>
              </a:defRPr>
            </a:lvl1pPr>
          </a:lstStyle>
          <a:p>
            <a:fld id="{50F0051C-E6F4-4702-BA38-B6BEBD9D148B}" type="slidenum">
              <a:rPr lang="ru-RU" smtClean="0"/>
              <a:t>‹#›</a:t>
            </a:fld>
            <a:endParaRPr lang="ru-RU"/>
          </a:p>
        </p:txBody>
      </p:sp>
      <p:sp>
        <p:nvSpPr>
          <p:cNvPr id="1048656" name="Title 7"/>
          <p:cNvSpPr>
            <a:spLocks noGrp="1"/>
          </p:cNvSpPr>
          <p:nvPr>
            <p:ph type="title"/>
          </p:nvPr>
        </p:nvSpPr>
        <p:spPr>
          <a:xfrm>
            <a:off x="457200" y="4953000"/>
            <a:ext cx="8153400" cy="762000"/>
          </a:xfrm>
        </p:spPr>
        <p:txBody>
          <a:bodyPr anchor="t">
            <a:normAutofit/>
          </a:bodyPr>
          <a:lstStyle>
            <a:lvl1pPr>
              <a:defRPr sz="3200"/>
            </a:lvl1pPr>
          </a:lstStyle>
          <a:p>
            <a:r>
              <a:rPr lang="ru-RU"/>
              <a:t>Образец заголовка</a:t>
            </a:r>
            <a:endParaRPr lang="en-US" dirty="0"/>
          </a:p>
        </p:txBody>
      </p:sp>
      <p:sp>
        <p:nvSpPr>
          <p:cNvPr id="1048657"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1048577"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578"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91D2B232-E7E2-4379-AB31-2B2527718565}" type="datetimeFigureOut">
              <a:rPr lang="ru-RU" smtClean="0"/>
              <a:t>15.01.2025</a:t>
            </a:fld>
            <a:endParaRPr lang="ru-RU"/>
          </a:p>
        </p:txBody>
      </p:sp>
      <p:sp>
        <p:nvSpPr>
          <p:cNvPr id="1048579"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1048580"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50F0051C-E6F4-4702-BA38-B6BEBD9D148B}" type="slidenum">
              <a:rPr lang="ru-RU" smtClean="0"/>
              <a:t>‹#›</a:t>
            </a:fld>
            <a:endParaRPr lang="ru-RU"/>
          </a:p>
        </p:txBody>
      </p:sp>
      <p:sp>
        <p:nvSpPr>
          <p:cNvPr id="1048581"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82"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ru.wikipedia.org/wiki/&#1047;&#1083;&#1086;&#1082;&#1072;&#1095;&#1077;&#1089;&#1090;&#1074;&#1077;&#1085;&#1085;&#1072;&#1103;_&#1086;&#1087;&#1091;&#1093;&#1086;&#1083;&#1100;" TargetMode="External"/><Relationship Id="rId2" Type="http://schemas.openxmlformats.org/officeDocument/2006/relationships/hyperlink" Target="https://studfile.net/preview/630536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0" name="Заголовок 1"/>
          <p:cNvSpPr>
            <a:spLocks noGrp="1"/>
          </p:cNvSpPr>
          <p:nvPr>
            <p:ph type="ctrTitle"/>
          </p:nvPr>
        </p:nvSpPr>
        <p:spPr>
          <a:xfrm>
            <a:off x="652764" y="1973170"/>
            <a:ext cx="7772400" cy="2307703"/>
          </a:xfrm>
        </p:spPr>
        <p:txBody>
          <a:bodyPr/>
          <a:lstStyle/>
          <a:p>
            <a:pPr algn="ctr"/>
            <a:r>
              <a:rPr lang="ru-RU" sz="2400" smtClean="0">
                <a:latin typeface="Times New Roman" panose="02020603050405020304" pitchFamily="18" charset="0"/>
                <a:cs typeface="Times New Roman" panose="02020603050405020304" pitchFamily="18" charset="0"/>
              </a:rPr>
              <a:t>15</a:t>
            </a:r>
            <a:r>
              <a:rPr lang="" sz="2400" smtClean="0">
                <a:latin typeface="Times New Roman" panose="02020603050405020304" pitchFamily="18" charset="0"/>
                <a:cs typeface="Times New Roman" panose="02020603050405020304" pitchFamily="18" charset="0"/>
              </a:rPr>
              <a:t>-Дәріс</a:t>
            </a:r>
            <a:r>
              <a:rPr lang="" sz="2400" dirty="0">
                <a:latin typeface="Times New Roman" panose="02020603050405020304" pitchFamily="18" charset="0"/>
                <a:cs typeface="Times New Roman" panose="02020603050405020304" pitchFamily="18" charset="0"/>
              </a:rPr>
              <a:t/>
            </a:r>
            <a:br>
              <a:rPr lang="" sz="2400" dirty="0">
                <a:latin typeface="Times New Roman" panose="02020603050405020304" pitchFamily="18" charset="0"/>
                <a:cs typeface="Times New Roman" panose="02020603050405020304" pitchFamily="18" charset="0"/>
              </a:rPr>
            </a:br>
            <a:r>
              <a:rPr lang="" sz="2400" dirty="0">
                <a:latin typeface="Times New Roman" panose="02020603050405020304" pitchFamily="18" charset="0"/>
                <a:cs typeface="Times New Roman" panose="02020603050405020304" pitchFamily="18" charset="0"/>
              </a:rPr>
              <a:t> </a:t>
            </a:r>
            <a:r>
              <a:rPr lang="kk-KZ" sz="2400" dirty="0">
                <a:latin typeface="Times New Roman" panose="02020603050405020304" pitchFamily="18" charset="0"/>
                <a:cs typeface="Times New Roman" panose="02020603050405020304" pitchFamily="18" charset="0"/>
              </a:rPr>
              <a:t>Ісікке қарсы иммунитет</a:t>
            </a:r>
            <a:r>
              <a:rPr lang="en-US" sz="2400" dirty="0">
                <a:latin typeface="Times New Roman" panose="02020603050405020304" pitchFamily="18" charset="0"/>
                <a:cs typeface="Times New Roman" panose="02020603050405020304" pitchFamily="18" charset="0"/>
              </a:rPr>
              <a:t>.</a:t>
            </a:r>
            <a:r>
              <a:rPr lang="kk-KZ" sz="2400" dirty="0">
                <a:latin typeface="Times New Roman" panose="02020603050405020304" pitchFamily="18" charset="0"/>
                <a:cs typeface="Times New Roman" panose="02020603050405020304" pitchFamily="18" charset="0"/>
              </a:rPr>
              <a:t/>
            </a:r>
            <a:br>
              <a:rPr lang="kk-KZ" sz="2400" dirty="0">
                <a:latin typeface="Times New Roman" panose="02020603050405020304" pitchFamily="18" charset="0"/>
                <a:cs typeface="Times New Roman" panose="02020603050405020304" pitchFamily="18" charset="0"/>
              </a:rPr>
            </a:br>
            <a:r>
              <a:rPr lang="kk-KZ" sz="2400" dirty="0">
                <a:latin typeface="Times New Roman" panose="02020603050405020304" pitchFamily="18" charset="0"/>
                <a:cs typeface="Times New Roman" panose="02020603050405020304" pitchFamily="18" charset="0"/>
              </a:rPr>
              <a:t>ВАКЦИНДЫ ПРОФИЛАКТИКА НЕГІЗДЕРІ</a:t>
            </a:r>
            <a:endParaRPr lang="ru-RU" sz="2400" dirty="0">
              <a:latin typeface="Times New Roman" panose="02020603050405020304" pitchFamily="18" charset="0"/>
              <a:cs typeface="Times New Roman" panose="02020603050405020304" pitchFamily="18" charset="0"/>
            </a:endParaRPr>
          </a:p>
        </p:txBody>
      </p:sp>
      <p:pic>
        <p:nvPicPr>
          <p:cNvPr id="2097152" name="Picture 3"/>
          <p:cNvPicPr>
            <a:picLocks noChangeAspect="1" noChangeArrowheads="1"/>
          </p:cNvPicPr>
          <p:nvPr/>
        </p:nvPicPr>
        <p:blipFill>
          <a:blip r:embed="rId2"/>
          <a:srcRect/>
          <a:stretch>
            <a:fillRect/>
          </a:stretch>
        </p:blipFill>
        <p:spPr bwMode="auto">
          <a:xfrm>
            <a:off x="1474787" y="32721"/>
            <a:ext cx="6194425" cy="841375"/>
          </a:xfrm>
          <a:prstGeom prst="rect">
            <a:avLst/>
          </a:prstGeom>
          <a:noFill/>
          <a:ln>
            <a:noFill/>
          </a:ln>
          <a:effectLst/>
        </p:spPr>
      </p:pic>
      <p:pic>
        <p:nvPicPr>
          <p:cNvPr id="2097153" name="Picture 4"/>
          <p:cNvPicPr>
            <a:picLocks noChangeAspect="1" noChangeArrowheads="1"/>
          </p:cNvPicPr>
          <p:nvPr/>
        </p:nvPicPr>
        <p:blipFill>
          <a:blip r:embed="rId3"/>
          <a:srcRect/>
          <a:stretch>
            <a:fillRect/>
          </a:stretch>
        </p:blipFill>
        <p:spPr bwMode="auto">
          <a:xfrm>
            <a:off x="215899" y="764704"/>
            <a:ext cx="2517775" cy="2305050"/>
          </a:xfrm>
          <a:prstGeom prst="rect">
            <a:avLst/>
          </a:prstGeom>
          <a:noFill/>
          <a:ln>
            <a:noFill/>
          </a:ln>
          <a:effectLst/>
        </p:spPr>
      </p:pic>
      <p:pic>
        <p:nvPicPr>
          <p:cNvPr id="2097154" name="Picture 5"/>
          <p:cNvPicPr>
            <a:picLocks noChangeAspect="1" noChangeArrowheads="1"/>
          </p:cNvPicPr>
          <p:nvPr/>
        </p:nvPicPr>
        <p:blipFill>
          <a:blip r:embed="rId4"/>
          <a:srcRect/>
          <a:stretch>
            <a:fillRect/>
          </a:stretch>
        </p:blipFill>
        <p:spPr bwMode="auto">
          <a:xfrm>
            <a:off x="6373812" y="874096"/>
            <a:ext cx="2590800" cy="2195658"/>
          </a:xfrm>
          <a:prstGeom prst="rect">
            <a:avLst/>
          </a:prstGeom>
          <a:noFill/>
          <a:ln>
            <a:noFill/>
          </a:ln>
          <a:effectLst/>
        </p:spPr>
      </p:pic>
      <p:sp>
        <p:nvSpPr>
          <p:cNvPr id="2" name="TextBox 1">
            <a:extLst>
              <a:ext uri="{FF2B5EF4-FFF2-40B4-BE49-F238E27FC236}">
                <a16:creationId xmlns:a16="http://schemas.microsoft.com/office/drawing/2014/main" xmlns="" id="{1668389A-825A-4429-B867-F0F799480BDC}"/>
              </a:ext>
            </a:extLst>
          </p:cNvPr>
          <p:cNvSpPr txBox="1"/>
          <p:nvPr/>
        </p:nvSpPr>
        <p:spPr>
          <a:xfrm>
            <a:off x="1979712" y="5631631"/>
            <a:ext cx="5833516" cy="461665"/>
          </a:xfrm>
          <a:prstGeom prst="rect">
            <a:avLst/>
          </a:prstGeom>
          <a:noFill/>
        </p:spPr>
        <p:txBody>
          <a:bodyPr wrap="square" rtlCol="0">
            <a:spAutoFit/>
          </a:bodyPr>
          <a:lstStyle/>
          <a:p>
            <a:r>
              <a:rPr lang="ru-RU" sz="2400" dirty="0" err="1">
                <a:latin typeface="Times New Roman" panose="02020603050405020304" pitchFamily="18" charset="0"/>
                <a:cs typeface="Times New Roman" panose="02020603050405020304" pitchFamily="18" charset="0"/>
              </a:rPr>
              <a:t>Дәріскер</a:t>
            </a:r>
            <a:r>
              <a:rPr lang="ru-RU" sz="2400" dirty="0">
                <a:latin typeface="Times New Roman" panose="02020603050405020304" pitchFamily="18" charset="0"/>
                <a:cs typeface="Times New Roman" panose="02020603050405020304" pitchFamily="18" charset="0"/>
              </a:rPr>
              <a:t>: доцент, </a:t>
            </a:r>
            <a:r>
              <a:rPr lang="ru-RU" sz="2400" dirty="0" err="1">
                <a:latin typeface="Times New Roman" panose="02020603050405020304" pitchFamily="18" charset="0"/>
                <a:cs typeface="Times New Roman" panose="02020603050405020304" pitchFamily="18" charset="0"/>
              </a:rPr>
              <a:t>б.ғ.к</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Атанбаева</a:t>
            </a:r>
            <a:r>
              <a:rPr lang="ru-RU" sz="2400" dirty="0">
                <a:latin typeface="Times New Roman" panose="02020603050405020304" pitchFamily="18" charset="0"/>
                <a:cs typeface="Times New Roman" panose="02020603050405020304" pitchFamily="18" charset="0"/>
              </a:rPr>
              <a:t> Г.К.</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Ісікті зақымдайтын клеткалар</a:t>
            </a:r>
            <a:endParaRPr lang="ru-RU" dirty="0"/>
          </a:p>
        </p:txBody>
      </p:sp>
      <p:sp>
        <p:nvSpPr>
          <p:cNvPr id="3" name="Содержимое 2"/>
          <p:cNvSpPr>
            <a:spLocks noGrp="1"/>
          </p:cNvSpPr>
          <p:nvPr>
            <p:ph idx="1"/>
          </p:nvPr>
        </p:nvSpPr>
        <p:spPr>
          <a:xfrm>
            <a:off x="228600" y="1723082"/>
            <a:ext cx="8686800" cy="4952682"/>
          </a:xfrm>
          <a:ln>
            <a:noFill/>
          </a:ln>
        </p:spPr>
        <p:txBody>
          <a:bodyPr>
            <a:normAutofit/>
          </a:bodyPr>
          <a:lstStyle/>
          <a:p>
            <a:pPr>
              <a:buNone/>
            </a:pPr>
            <a:r>
              <a:rPr lang="ru-RU" dirty="0"/>
              <a:t>    </a:t>
            </a:r>
            <a:r>
              <a:rPr lang="ru-RU" dirty="0" err="1"/>
              <a:t>Ісікті</a:t>
            </a:r>
            <a:r>
              <a:rPr lang="ru-RU" dirty="0"/>
              <a:t> </a:t>
            </a:r>
            <a:r>
              <a:rPr lang="ru-RU" dirty="0" err="1"/>
              <a:t>зақымдайтын белсенді</a:t>
            </a:r>
            <a:r>
              <a:rPr lang="ru-RU" dirty="0"/>
              <a:t> </a:t>
            </a:r>
            <a:r>
              <a:rPr lang="ru-RU" dirty="0" err="1"/>
              <a:t>клеткаларға </a:t>
            </a:r>
            <a:r>
              <a:rPr lang="ru-RU" dirty="0"/>
              <a:t>СД8 </a:t>
            </a:r>
            <a:r>
              <a:rPr lang="ru-RU" dirty="0" err="1"/>
              <a:t>Т-клеткалар</a:t>
            </a:r>
            <a:r>
              <a:rPr lang="ru-RU" dirty="0"/>
              <a:t> </a:t>
            </a:r>
            <a:r>
              <a:rPr lang="ru-RU" dirty="0" err="1"/>
              <a:t>және </a:t>
            </a:r>
            <a:r>
              <a:rPr lang="ru-RU" dirty="0"/>
              <a:t>СД4 </a:t>
            </a:r>
            <a:r>
              <a:rPr lang="ru-RU" dirty="0" err="1"/>
              <a:t>Т-хелперлер</a:t>
            </a:r>
            <a:r>
              <a:rPr lang="ru-RU" dirty="0"/>
              <a:t> </a:t>
            </a:r>
            <a:r>
              <a:rPr lang="ru-RU" dirty="0" err="1"/>
              <a:t>жатады</a:t>
            </a:r>
            <a:r>
              <a:rPr lang="ru-RU" dirty="0"/>
              <a:t>. </a:t>
            </a:r>
            <a:r>
              <a:rPr lang="ru-RU" dirty="0" err="1"/>
              <a:t>Егер</a:t>
            </a:r>
            <a:r>
              <a:rPr lang="ru-RU" dirty="0"/>
              <a:t> СД8 </a:t>
            </a:r>
            <a:r>
              <a:rPr lang="ru-RU" dirty="0" err="1"/>
              <a:t>Т-клеткалары</a:t>
            </a:r>
            <a:r>
              <a:rPr lang="ru-RU" dirty="0"/>
              <a:t> </a:t>
            </a:r>
            <a:r>
              <a:rPr lang="ru-RU" dirty="0" err="1"/>
              <a:t>киллерлік</a:t>
            </a:r>
            <a:r>
              <a:rPr lang="ru-RU" dirty="0"/>
              <a:t> </a:t>
            </a:r>
            <a:r>
              <a:rPr lang="ru-RU" dirty="0" err="1"/>
              <a:t>қызметті атқарса</a:t>
            </a:r>
            <a:r>
              <a:rPr lang="ru-RU" dirty="0"/>
              <a:t>, ал СД4 Тн1 </a:t>
            </a:r>
            <a:r>
              <a:rPr lang="ru-RU" dirty="0" err="1"/>
              <a:t>клеткалар</a:t>
            </a:r>
            <a:r>
              <a:rPr lang="ru-RU" dirty="0"/>
              <a:t> </a:t>
            </a:r>
            <a:r>
              <a:rPr lang="ru-RU" dirty="0" err="1"/>
              <a:t>цитокиндер</a:t>
            </a:r>
            <a:r>
              <a:rPr lang="ru-RU" dirty="0"/>
              <a:t> </a:t>
            </a:r>
            <a:r>
              <a:rPr lang="ru-RU" dirty="0" err="1"/>
              <a:t>арқылы әсерін көрсетеді</a:t>
            </a:r>
            <a:r>
              <a:rPr lang="ru-RU" dirty="0"/>
              <a:t>. </a:t>
            </a:r>
            <a:r>
              <a:rPr lang="ru-RU" dirty="0" err="1"/>
              <a:t>Цитокиндердің ішінде</a:t>
            </a:r>
            <a:r>
              <a:rPr lang="ru-RU" dirty="0"/>
              <a:t> </a:t>
            </a:r>
            <a:r>
              <a:rPr lang="ru-RU" dirty="0" err="1"/>
              <a:t>маңызды, макрофагтармен</a:t>
            </a:r>
            <a:r>
              <a:rPr lang="ru-RU" dirty="0"/>
              <a:t> </a:t>
            </a:r>
            <a:r>
              <a:rPr lang="ru-RU" dirty="0" err="1"/>
              <a:t>НК-клеткаларды</a:t>
            </a:r>
            <a:r>
              <a:rPr lang="ru-RU" dirty="0"/>
              <a:t> </a:t>
            </a:r>
            <a:r>
              <a:rPr lang="ru-RU" dirty="0" err="1"/>
              <a:t>активтейтін</a:t>
            </a:r>
            <a:r>
              <a:rPr lang="ru-RU" dirty="0"/>
              <a:t>, ИНФ-</a:t>
            </a:r>
            <a:r>
              <a:rPr lang="el-GR" dirty="0"/>
              <a:t>γ. </a:t>
            </a:r>
            <a:r>
              <a:rPr lang="ru-RU" dirty="0" err="1"/>
              <a:t>Ісікке</a:t>
            </a:r>
            <a:r>
              <a:rPr lang="ru-RU" dirty="0"/>
              <a:t> </a:t>
            </a:r>
            <a:r>
              <a:rPr lang="ru-RU" dirty="0" err="1"/>
              <a:t>қарсы иммунитетке</a:t>
            </a:r>
            <a:r>
              <a:rPr lang="ru-RU" dirty="0"/>
              <a:t> </a:t>
            </a:r>
            <a:r>
              <a:rPr lang="ru-RU" dirty="0" err="1"/>
              <a:t>В-жүйесінің клеткаларының қатысуы бірнеше</a:t>
            </a:r>
            <a:r>
              <a:rPr lang="ru-RU" dirty="0"/>
              <a:t> </a:t>
            </a:r>
            <a:r>
              <a:rPr lang="ru-RU" dirty="0" err="1"/>
              <a:t>тәсілдермен </a:t>
            </a:r>
            <a:r>
              <a:rPr lang="ru-RU" dirty="0"/>
              <a:t>:</a:t>
            </a:r>
          </a:p>
          <a:p>
            <a:pPr>
              <a:buNone/>
            </a:pPr>
            <a:r>
              <a:rPr lang="ru-RU" dirty="0"/>
              <a:t>1) </a:t>
            </a:r>
            <a:r>
              <a:rPr lang="ru-RU" dirty="0" err="1"/>
              <a:t>Ісіктік</a:t>
            </a:r>
            <a:r>
              <a:rPr lang="ru-RU" dirty="0"/>
              <a:t> </a:t>
            </a:r>
            <a:r>
              <a:rPr lang="ru-RU" dirty="0" err="1"/>
              <a:t>клеткалардың бұзылуы</a:t>
            </a:r>
            <a:r>
              <a:rPr lang="ru-RU" dirty="0"/>
              <a:t>, </a:t>
            </a:r>
            <a:r>
              <a:rPr lang="ru-RU" dirty="0" err="1"/>
              <a:t>комплементті</a:t>
            </a:r>
            <a:r>
              <a:rPr lang="ru-RU" dirty="0"/>
              <a:t> </a:t>
            </a:r>
            <a:r>
              <a:rPr lang="ru-RU" dirty="0" err="1"/>
              <a:t>бекітіп</a:t>
            </a:r>
            <a:r>
              <a:rPr lang="ru-RU" dirty="0"/>
              <a:t> </a:t>
            </a:r>
            <a:r>
              <a:rPr lang="ru-RU" dirty="0" err="1"/>
              <a:t>белсендіретін</a:t>
            </a:r>
            <a:r>
              <a:rPr lang="ru-RU" dirty="0"/>
              <a:t> </a:t>
            </a:r>
            <a:r>
              <a:rPr lang="ru-RU" dirty="0" err="1"/>
              <a:t>антиденелер</a:t>
            </a:r>
            <a:r>
              <a:rPr lang="ru-RU" dirty="0"/>
              <a:t> </a:t>
            </a:r>
            <a:r>
              <a:rPr lang="ru-RU" dirty="0" err="1"/>
              <a:t>арқылы</a:t>
            </a:r>
            <a:r>
              <a:rPr lang="ru-RU" dirty="0"/>
              <a:t>.</a:t>
            </a:r>
          </a:p>
          <a:p>
            <a:pPr>
              <a:buNone/>
            </a:pPr>
            <a:r>
              <a:rPr lang="ru-RU" dirty="0"/>
              <a:t>2) </a:t>
            </a:r>
            <a:r>
              <a:rPr lang="ru-RU" dirty="0" err="1"/>
              <a:t>өздерінің бетінде</a:t>
            </a:r>
            <a:r>
              <a:rPr lang="ru-RU" dirty="0"/>
              <a:t> </a:t>
            </a:r>
            <a:r>
              <a:rPr lang="ru-RU" dirty="0" err="1"/>
              <a:t>цитофилдік</a:t>
            </a:r>
            <a:r>
              <a:rPr lang="ru-RU" dirty="0"/>
              <a:t> </a:t>
            </a:r>
            <a:r>
              <a:rPr lang="ru-RU" dirty="0" err="1"/>
              <a:t>антиденелері</a:t>
            </a:r>
            <a:r>
              <a:rPr lang="ru-RU" dirty="0"/>
              <a:t> бар </a:t>
            </a:r>
            <a:r>
              <a:rPr lang="ru-RU" dirty="0" err="1"/>
              <a:t>НК-клеткаларының жиналуымен</a:t>
            </a:r>
            <a:r>
              <a:rPr lang="ru-RU" dirty="0"/>
              <a:t>. </a:t>
            </a:r>
            <a:r>
              <a:rPr lang="ru-RU" dirty="0" err="1"/>
              <a:t>Бірқатар үлкен ісіктерде</a:t>
            </a:r>
            <a:r>
              <a:rPr lang="ru-RU" dirty="0"/>
              <a:t> </a:t>
            </a:r>
            <a:r>
              <a:rPr lang="ru-RU" dirty="0" err="1"/>
              <a:t>арнайы</a:t>
            </a:r>
            <a:r>
              <a:rPr lang="ru-RU" dirty="0"/>
              <a:t> </a:t>
            </a:r>
            <a:r>
              <a:rPr lang="ru-RU" dirty="0" err="1"/>
              <a:t>антиденелер</a:t>
            </a:r>
            <a:r>
              <a:rPr lang="ru-RU" dirty="0"/>
              <a:t> </a:t>
            </a:r>
            <a:r>
              <a:rPr lang="ru-RU" dirty="0" err="1"/>
              <a:t>цитотоксикалық клеткалардың әсерін блоктайды</a:t>
            </a:r>
            <a:r>
              <a:rPr lang="ru-RU" dirty="0"/>
              <a:t>.</a:t>
            </a:r>
          </a:p>
          <a:p>
            <a:endParaRPr lang="ru-RU" dirty="0"/>
          </a:p>
        </p:txBody>
      </p:sp>
    </p:spTree>
    <p:extLst>
      <p:ext uri="{BB962C8B-B14F-4D97-AF65-F5344CB8AC3E}">
        <p14:creationId xmlns:p14="http://schemas.microsoft.com/office/powerpoint/2010/main" val="3006995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98966"/>
            <a:ext cx="8229600" cy="5460068"/>
          </a:xfrm>
        </p:spPr>
        <p:txBody>
          <a:bodyPr>
            <a:normAutofit/>
          </a:bodyPr>
          <a:lstStyle/>
          <a:p>
            <a:pPr>
              <a:buNone/>
            </a:pPr>
            <a:r>
              <a:rPr lang="ru-RU" b="1" i="1" dirty="0"/>
              <a:t>    </a:t>
            </a:r>
            <a:r>
              <a:rPr lang="ru-RU" sz="2400" b="1" i="1" dirty="0" err="1"/>
              <a:t>Табиғи киллерлер</a:t>
            </a:r>
            <a:r>
              <a:rPr lang="ru-RU" sz="2400" b="1" i="1" dirty="0"/>
              <a:t> (ТК).</a:t>
            </a:r>
            <a:r>
              <a:rPr lang="ru-RU" sz="2400" b="1" dirty="0"/>
              <a:t> </a:t>
            </a:r>
            <a:r>
              <a:rPr lang="ru-RU" sz="2400" b="1" dirty="0" err="1"/>
              <a:t>Трансформацияланған клеткаларды</a:t>
            </a:r>
            <a:r>
              <a:rPr lang="ru-RU" sz="2400" b="1" dirty="0"/>
              <a:t> </a:t>
            </a:r>
            <a:r>
              <a:rPr lang="ru-RU" sz="2400" b="1" dirty="0" err="1"/>
              <a:t>жоюына</a:t>
            </a:r>
            <a:r>
              <a:rPr lang="ru-RU" sz="2400" b="1" dirty="0"/>
              <a:t>,</a:t>
            </a:r>
          </a:p>
          <a:p>
            <a:pPr>
              <a:buNone/>
            </a:pPr>
            <a:r>
              <a:rPr lang="ru-RU" sz="2400" dirty="0"/>
              <a:t>    </a:t>
            </a:r>
            <a:r>
              <a:rPr lang="ru-RU" sz="2400" dirty="0" err="1"/>
              <a:t>иммунологиялық бақылауды іске</a:t>
            </a:r>
            <a:r>
              <a:rPr lang="ru-RU" sz="2400" dirty="0"/>
              <a:t> </a:t>
            </a:r>
            <a:r>
              <a:rPr lang="ru-RU" sz="2400" dirty="0" err="1"/>
              <a:t>асыратын</a:t>
            </a:r>
            <a:r>
              <a:rPr lang="ru-RU" sz="2400" dirty="0"/>
              <a:t> </a:t>
            </a:r>
            <a:r>
              <a:rPr lang="ru-RU" sz="2400" dirty="0" err="1"/>
              <a:t>клеткалардың басқа түріне табиғи киллерлер</a:t>
            </a:r>
            <a:r>
              <a:rPr lang="ru-RU" sz="2400" dirty="0"/>
              <a:t> </a:t>
            </a:r>
            <a:r>
              <a:rPr lang="ru-RU" sz="2400" dirty="0" err="1"/>
              <a:t>жатады</a:t>
            </a:r>
            <a:r>
              <a:rPr lang="ru-RU" sz="2400" dirty="0"/>
              <a:t>.</a:t>
            </a:r>
          </a:p>
          <a:p>
            <a:pPr>
              <a:buNone/>
            </a:pPr>
            <a:r>
              <a:rPr lang="ru-RU" sz="2400" dirty="0"/>
              <a:t>   </a:t>
            </a:r>
            <a:r>
              <a:rPr lang="ru-RU" sz="2400" dirty="0" err="1"/>
              <a:t>Т-клеткалардың цитокиндерімен</a:t>
            </a:r>
            <a:r>
              <a:rPr lang="ru-RU" sz="2400" dirty="0"/>
              <a:t>, </a:t>
            </a:r>
            <a:r>
              <a:rPr lang="ru-RU" sz="2400" dirty="0" err="1"/>
              <a:t>бірінші</a:t>
            </a:r>
            <a:r>
              <a:rPr lang="ru-RU" sz="2400" dirty="0"/>
              <a:t> </a:t>
            </a:r>
            <a:r>
              <a:rPr lang="ru-RU" sz="2400" dirty="0" err="1"/>
              <a:t>кезекте</a:t>
            </a:r>
            <a:r>
              <a:rPr lang="ru-RU" sz="2400" dirty="0"/>
              <a:t> </a:t>
            </a:r>
            <a:r>
              <a:rPr lang="ru-RU" sz="2400" dirty="0" err="1"/>
              <a:t>интерлейкин</a:t>
            </a:r>
            <a:r>
              <a:rPr lang="ru-RU" sz="2400" dirty="0"/>
              <a:t>-</a:t>
            </a:r>
            <a:r>
              <a:rPr lang="el-GR" sz="2400" dirty="0"/>
              <a:t>γ </a:t>
            </a:r>
            <a:r>
              <a:rPr lang="ru-RU" sz="2400" dirty="0" err="1"/>
              <a:t>арқылы, активтілігі</a:t>
            </a:r>
            <a:r>
              <a:rPr lang="ru-RU" sz="2400" dirty="0"/>
              <a:t> </a:t>
            </a:r>
            <a:r>
              <a:rPr lang="ru-RU" sz="2400" dirty="0" err="1"/>
              <a:t>жоғарылайды.</a:t>
            </a:r>
            <a:endParaRPr lang="ru-RU" sz="2400" dirty="0"/>
          </a:p>
          <a:p>
            <a:pPr>
              <a:buNone/>
            </a:pPr>
            <a:r>
              <a:rPr lang="ru-RU" sz="2400" dirty="0"/>
              <a:t>    </a:t>
            </a:r>
            <a:r>
              <a:rPr lang="ru-RU" sz="2400" dirty="0" err="1"/>
              <a:t>ісікке</a:t>
            </a:r>
            <a:r>
              <a:rPr lang="ru-RU" sz="2400" dirty="0"/>
              <a:t> </a:t>
            </a:r>
            <a:r>
              <a:rPr lang="ru-RU" sz="2400" dirty="0" err="1"/>
              <a:t>қарсы иммунитетті</a:t>
            </a:r>
            <a:r>
              <a:rPr lang="ru-RU" sz="2400" dirty="0"/>
              <a:t> </a:t>
            </a:r>
            <a:r>
              <a:rPr lang="ru-RU" sz="2400" dirty="0" err="1"/>
              <a:t>белсендіретін</a:t>
            </a:r>
            <a:r>
              <a:rPr lang="ru-RU" sz="2400" dirty="0"/>
              <a:t> </a:t>
            </a:r>
            <a:r>
              <a:rPr lang="ru-RU" sz="2400" dirty="0" err="1"/>
              <a:t>клетканың екі</a:t>
            </a:r>
            <a:r>
              <a:rPr lang="ru-RU" sz="2400" dirty="0"/>
              <a:t> </a:t>
            </a:r>
            <a:r>
              <a:rPr lang="ru-RU" sz="2400" dirty="0" err="1"/>
              <a:t>типі</a:t>
            </a:r>
            <a:r>
              <a:rPr lang="ru-RU" sz="2400" dirty="0"/>
              <a:t> бар: Т-лимфоцит </a:t>
            </a:r>
            <a:r>
              <a:rPr lang="ru-RU" sz="2400" dirty="0" err="1"/>
              <a:t>және </a:t>
            </a:r>
            <a:r>
              <a:rPr lang="ru-RU" sz="2400" dirty="0"/>
              <a:t>ТК. </a:t>
            </a:r>
            <a:r>
              <a:rPr lang="ru-RU" sz="2400" dirty="0" err="1"/>
              <a:t>Бұл процестегі</a:t>
            </a:r>
            <a:r>
              <a:rPr lang="ru-RU" sz="2400" dirty="0"/>
              <a:t> </a:t>
            </a:r>
            <a:r>
              <a:rPr lang="ru-RU" sz="2400" dirty="0" err="1"/>
              <a:t>макрофагтар</a:t>
            </a:r>
            <a:r>
              <a:rPr lang="ru-RU" sz="2400" dirty="0"/>
              <a:t> </a:t>
            </a:r>
            <a:r>
              <a:rPr lang="ru-RU" sz="2400" dirty="0" err="1"/>
              <a:t>және антиденелердің ролін</a:t>
            </a:r>
            <a:r>
              <a:rPr lang="ru-RU" sz="2400" dirty="0"/>
              <a:t> </a:t>
            </a:r>
            <a:r>
              <a:rPr lang="ru-RU" sz="2400" dirty="0" err="1"/>
              <a:t>қосымша зерттеулер</a:t>
            </a:r>
            <a:r>
              <a:rPr lang="ru-RU" sz="2400" dirty="0"/>
              <a:t> </a:t>
            </a:r>
            <a:r>
              <a:rPr lang="ru-RU" sz="2400" dirty="0" err="1"/>
              <a:t>қажет етеді</a:t>
            </a:r>
            <a:r>
              <a:rPr lang="ru-RU" sz="2400" dirty="0"/>
              <a:t>.</a:t>
            </a:r>
          </a:p>
          <a:p>
            <a:pPr>
              <a:buNone/>
            </a:pPr>
            <a:r>
              <a:rPr lang="ru-RU" dirty="0"/>
              <a:t/>
            </a:r>
            <a:br>
              <a:rPr lang="ru-RU" dirty="0"/>
            </a:br>
            <a:endParaRPr lang="ru-RU" dirty="0"/>
          </a:p>
        </p:txBody>
      </p:sp>
    </p:spTree>
    <p:extLst>
      <p:ext uri="{BB962C8B-B14F-4D97-AF65-F5344CB8AC3E}">
        <p14:creationId xmlns:p14="http://schemas.microsoft.com/office/powerpoint/2010/main" val="1392335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7787208" cy="1371600"/>
          </a:xfrm>
        </p:spPr>
        <p:txBody>
          <a:bodyPr>
            <a:normAutofit fontScale="90000"/>
          </a:bodyPr>
          <a:lstStyle/>
          <a:p>
            <a:r>
              <a:rPr lang="ru-RU" dirty="0" err="1"/>
              <a:t>Ісікті</a:t>
            </a:r>
            <a:r>
              <a:rPr lang="ru-RU" dirty="0"/>
              <a:t> </a:t>
            </a:r>
            <a:r>
              <a:rPr lang="ru-RU" dirty="0" err="1"/>
              <a:t>емдеуінің жалпы</a:t>
            </a:r>
            <a:r>
              <a:rPr lang="ru-RU" dirty="0"/>
              <a:t> </a:t>
            </a:r>
            <a:r>
              <a:rPr lang="ru-RU" dirty="0" err="1"/>
              <a:t>негіздері</a:t>
            </a:r>
            <a:r>
              <a:rPr lang="ru-RU" dirty="0"/>
              <a:t/>
            </a:r>
            <a:br>
              <a:rPr lang="ru-RU" dirty="0"/>
            </a:br>
            <a:endParaRPr lang="ru-RU" dirty="0"/>
          </a:p>
        </p:txBody>
      </p:sp>
      <p:sp>
        <p:nvSpPr>
          <p:cNvPr id="3" name="Содержимое 2"/>
          <p:cNvSpPr>
            <a:spLocks noGrp="1"/>
          </p:cNvSpPr>
          <p:nvPr>
            <p:ph idx="1"/>
          </p:nvPr>
        </p:nvSpPr>
        <p:spPr/>
        <p:txBody>
          <a:bodyPr>
            <a:normAutofit lnSpcReduction="10000"/>
          </a:bodyPr>
          <a:lstStyle/>
          <a:p>
            <a:pPr>
              <a:buNone/>
            </a:pPr>
            <a:r>
              <a:rPr lang="ru-RU" dirty="0"/>
              <a:t>     </a:t>
            </a:r>
            <a:r>
              <a:rPr lang="ru-RU" dirty="0" err="1"/>
              <a:t>Ісіктің емі</a:t>
            </a:r>
            <a:r>
              <a:rPr lang="ru-RU" dirty="0"/>
              <a:t> </a:t>
            </a:r>
            <a:r>
              <a:rPr lang="ru-RU" dirty="0" err="1"/>
              <a:t>оперативті</a:t>
            </a:r>
            <a:r>
              <a:rPr lang="ru-RU" dirty="0"/>
              <a:t> </a:t>
            </a:r>
            <a:r>
              <a:rPr lang="ru-RU" dirty="0" err="1"/>
              <a:t>сәулелі және дәрілік затты</a:t>
            </a:r>
            <a:r>
              <a:rPr lang="ru-RU" dirty="0"/>
              <a:t> </a:t>
            </a:r>
            <a:r>
              <a:rPr lang="ru-RU" dirty="0" err="1"/>
              <a:t>болады</a:t>
            </a:r>
            <a:r>
              <a:rPr lang="ru-RU" dirty="0"/>
              <a:t>.</a:t>
            </a:r>
          </a:p>
          <a:p>
            <a:pPr>
              <a:buNone/>
            </a:pPr>
            <a:r>
              <a:rPr lang="ru-RU" dirty="0"/>
              <a:t>     </a:t>
            </a:r>
            <a:r>
              <a:rPr lang="ru-RU" dirty="0" err="1"/>
              <a:t>Оперативтік</a:t>
            </a:r>
            <a:r>
              <a:rPr lang="ru-RU" dirty="0"/>
              <a:t> </a:t>
            </a:r>
            <a:r>
              <a:rPr lang="ru-RU" dirty="0" err="1"/>
              <a:t>тәсіл </a:t>
            </a:r>
            <a:r>
              <a:rPr lang="ru-RU" dirty="0"/>
              <a:t>- </a:t>
            </a:r>
            <a:r>
              <a:rPr lang="ru-RU" dirty="0" err="1"/>
              <a:t>ол</a:t>
            </a:r>
            <a:r>
              <a:rPr lang="ru-RU" dirty="0"/>
              <a:t> </a:t>
            </a:r>
            <a:r>
              <a:rPr lang="ru-RU" dirty="0" err="1"/>
              <a:t>негізгі</a:t>
            </a:r>
            <a:r>
              <a:rPr lang="ru-RU" dirty="0"/>
              <a:t> </a:t>
            </a:r>
            <a:r>
              <a:rPr lang="ru-RU" dirty="0" err="1"/>
              <a:t>тәсіл.</a:t>
            </a:r>
            <a:r>
              <a:rPr lang="ru-RU" dirty="0"/>
              <a:t> </a:t>
            </a:r>
            <a:r>
              <a:rPr lang="ru-RU" dirty="0" err="1"/>
              <a:t>Оның мақсаты ісікті</a:t>
            </a:r>
            <a:r>
              <a:rPr lang="ru-RU" dirty="0"/>
              <a:t> </a:t>
            </a:r>
            <a:r>
              <a:rPr lang="ru-RU" dirty="0" err="1"/>
              <a:t>оперативті</a:t>
            </a:r>
            <a:r>
              <a:rPr lang="ru-RU" dirty="0"/>
              <a:t> </a:t>
            </a:r>
            <a:r>
              <a:rPr lang="ru-RU" dirty="0" err="1"/>
              <a:t>жолмен</a:t>
            </a:r>
            <a:r>
              <a:rPr lang="ru-RU" dirty="0"/>
              <a:t> </a:t>
            </a:r>
            <a:r>
              <a:rPr lang="ru-RU" dirty="0" err="1"/>
              <a:t>алу</a:t>
            </a:r>
            <a:r>
              <a:rPr lang="ru-RU" dirty="0"/>
              <a:t>. </a:t>
            </a:r>
            <a:r>
              <a:rPr lang="ru-RU" dirty="0" err="1"/>
              <a:t>Қатерсіз ісікке</a:t>
            </a:r>
            <a:r>
              <a:rPr lang="ru-RU" dirty="0"/>
              <a:t> </a:t>
            </a:r>
            <a:r>
              <a:rPr lang="ru-RU" dirty="0" err="1"/>
              <a:t>тілікті</a:t>
            </a:r>
            <a:r>
              <a:rPr lang="ru-RU" dirty="0"/>
              <a:t> </a:t>
            </a:r>
            <a:r>
              <a:rPr lang="ru-RU" dirty="0" err="1"/>
              <a:t>көрші жатқан тоқымалардың шекарасында</a:t>
            </a:r>
            <a:r>
              <a:rPr lang="ru-RU" dirty="0"/>
              <a:t> </a:t>
            </a:r>
            <a:r>
              <a:rPr lang="ru-RU" dirty="0" err="1"/>
              <a:t>салады</a:t>
            </a:r>
            <a:r>
              <a:rPr lang="ru-RU" dirty="0"/>
              <a:t>. </a:t>
            </a:r>
            <a:r>
              <a:rPr lang="ru-RU" dirty="0" err="1"/>
              <a:t>Жаңа пайда</a:t>
            </a:r>
            <a:r>
              <a:rPr lang="ru-RU" dirty="0"/>
              <a:t> </a:t>
            </a:r>
            <a:r>
              <a:rPr lang="ru-RU" dirty="0" err="1"/>
              <a:t>болған ісіктердің ұшы жоқ скальпельмен</a:t>
            </a:r>
            <a:r>
              <a:rPr lang="ru-RU" dirty="0"/>
              <a:t>, </a:t>
            </a:r>
            <a:r>
              <a:rPr lang="ru-RU" dirty="0" err="1"/>
              <a:t>ісікті</a:t>
            </a:r>
            <a:r>
              <a:rPr lang="ru-RU" dirty="0"/>
              <a:t> </a:t>
            </a:r>
            <a:r>
              <a:rPr lang="ru-RU" dirty="0" err="1"/>
              <a:t>капсуланы</a:t>
            </a:r>
            <a:r>
              <a:rPr lang="ru-RU" dirty="0"/>
              <a:t> </a:t>
            </a:r>
            <a:r>
              <a:rPr lang="ru-RU" dirty="0" err="1"/>
              <a:t>зақымдап ашпай</a:t>
            </a:r>
            <a:r>
              <a:rPr lang="ru-RU" dirty="0"/>
              <a:t> </a:t>
            </a:r>
            <a:r>
              <a:rPr lang="ru-RU" dirty="0" err="1"/>
              <a:t>аралас</a:t>
            </a:r>
            <a:r>
              <a:rPr lang="ru-RU" dirty="0"/>
              <a:t> </a:t>
            </a:r>
            <a:r>
              <a:rPr lang="ru-RU" dirty="0" err="1"/>
              <a:t>тоқымалардан ажыратады</a:t>
            </a:r>
            <a:r>
              <a:rPr lang="ru-RU" dirty="0"/>
              <a:t>. </a:t>
            </a:r>
            <a:r>
              <a:rPr lang="ru-RU" dirty="0" err="1"/>
              <a:t>Ісік</a:t>
            </a:r>
            <a:r>
              <a:rPr lang="ru-RU" dirty="0"/>
              <a:t> </a:t>
            </a:r>
            <a:r>
              <a:rPr lang="ru-RU" dirty="0" err="1"/>
              <a:t>қоректендіретін қан тамырларын</a:t>
            </a:r>
            <a:r>
              <a:rPr lang="ru-RU" dirty="0"/>
              <a:t> </a:t>
            </a:r>
            <a:r>
              <a:rPr lang="ru-RU" dirty="0" err="1"/>
              <a:t>үзеді.</a:t>
            </a:r>
            <a:r>
              <a:rPr lang="ru-RU" dirty="0"/>
              <a:t> </a:t>
            </a:r>
            <a:r>
              <a:rPr lang="ru-RU" dirty="0" err="1"/>
              <a:t>Жараға тігіс</a:t>
            </a:r>
            <a:r>
              <a:rPr lang="ru-RU" dirty="0"/>
              <a:t> </a:t>
            </a:r>
            <a:r>
              <a:rPr lang="ru-RU" dirty="0" err="1"/>
              <a:t>салынады</a:t>
            </a:r>
            <a:r>
              <a:rPr lang="ru-RU" dirty="0"/>
              <a:t>.</a:t>
            </a:r>
          </a:p>
          <a:p>
            <a:pPr>
              <a:buNone/>
            </a:pPr>
            <a:r>
              <a:rPr lang="ru-RU" dirty="0"/>
              <a:t>     </a:t>
            </a:r>
            <a:r>
              <a:rPr lang="ru-RU" dirty="0" err="1"/>
              <a:t>Қатерлі ісік</a:t>
            </a:r>
            <a:r>
              <a:rPr lang="ru-RU" dirty="0"/>
              <a:t> </a:t>
            </a:r>
            <a:r>
              <a:rPr lang="ru-RU" dirty="0" err="1"/>
              <a:t>кезінде</a:t>
            </a:r>
            <a:r>
              <a:rPr lang="ru-RU" dirty="0"/>
              <a:t> </a:t>
            </a:r>
            <a:r>
              <a:rPr lang="ru-RU" dirty="0" err="1"/>
              <a:t>жасалынатын</a:t>
            </a:r>
            <a:r>
              <a:rPr lang="ru-RU" dirty="0"/>
              <a:t> операция </a:t>
            </a:r>
            <a:r>
              <a:rPr lang="ru-RU" dirty="0" err="1"/>
              <a:t>жаңа пайда</a:t>
            </a:r>
            <a:r>
              <a:rPr lang="ru-RU" dirty="0"/>
              <a:t> </a:t>
            </a:r>
            <a:r>
              <a:rPr lang="ru-RU" dirty="0" err="1"/>
              <a:t>болған өсіндіні</a:t>
            </a:r>
            <a:r>
              <a:rPr lang="ru-RU" dirty="0"/>
              <a:t>  </a:t>
            </a:r>
            <a:r>
              <a:rPr lang="ru-RU" dirty="0" err="1"/>
              <a:t>сау</a:t>
            </a:r>
            <a:r>
              <a:rPr lang="ru-RU" dirty="0"/>
              <a:t> </a:t>
            </a:r>
            <a:r>
              <a:rPr lang="ru-RU" dirty="0" err="1"/>
              <a:t>тоқымалардың аумағынан жергілікті</a:t>
            </a:r>
            <a:r>
              <a:rPr lang="ru-RU" dirty="0"/>
              <a:t> лимфа </a:t>
            </a:r>
            <a:r>
              <a:rPr lang="ru-RU" dirty="0" err="1"/>
              <a:t>түйінділерімен бірге</a:t>
            </a:r>
            <a:r>
              <a:rPr lang="ru-RU" dirty="0"/>
              <a:t> </a:t>
            </a:r>
            <a:r>
              <a:rPr lang="ru-RU" dirty="0" err="1"/>
              <a:t>алу</a:t>
            </a:r>
            <a:r>
              <a:rPr lang="ru-RU" dirty="0"/>
              <a:t>. Операция жара </a:t>
            </a:r>
            <a:r>
              <a:rPr lang="ru-RU" dirty="0" err="1"/>
              <a:t>кезінде</a:t>
            </a:r>
            <a:r>
              <a:rPr lang="ru-RU" dirty="0"/>
              <a:t> </a:t>
            </a:r>
            <a:r>
              <a:rPr lang="ru-RU" dirty="0" err="1"/>
              <a:t>алынып</a:t>
            </a:r>
            <a:r>
              <a:rPr lang="ru-RU" dirty="0"/>
              <a:t> </a:t>
            </a:r>
            <a:r>
              <a:rPr lang="ru-RU" dirty="0" err="1"/>
              <a:t>жатқан ісік</a:t>
            </a:r>
            <a:r>
              <a:rPr lang="ru-RU" dirty="0"/>
              <a:t>, </a:t>
            </a:r>
            <a:r>
              <a:rPr lang="ru-RU" dirty="0" err="1"/>
              <a:t>ісіктен</a:t>
            </a:r>
            <a:r>
              <a:rPr lang="ru-RU" dirty="0"/>
              <a:t> </a:t>
            </a:r>
            <a:r>
              <a:rPr lang="ru-RU" dirty="0" err="1"/>
              <a:t>көбею торшаларының түспеуін қадағалайды</a:t>
            </a:r>
            <a:r>
              <a:rPr lang="ru-RU" dirty="0"/>
              <a:t>.</a:t>
            </a:r>
          </a:p>
          <a:p>
            <a:endParaRPr lang="ru-RU" dirty="0"/>
          </a:p>
        </p:txBody>
      </p:sp>
    </p:spTree>
    <p:extLst>
      <p:ext uri="{BB962C8B-B14F-4D97-AF65-F5344CB8AC3E}">
        <p14:creationId xmlns:p14="http://schemas.microsoft.com/office/powerpoint/2010/main" val="2402995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8" name="Скругленный прямоугольник 1"/>
          <p:cNvSpPr/>
          <p:nvPr/>
        </p:nvSpPr>
        <p:spPr>
          <a:xfrm>
            <a:off x="683568" y="1124744"/>
            <a:ext cx="7704856" cy="439248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ru-RU" sz="2400" dirty="0">
                <a:latin typeface="Times New Roman" panose="02020603050405020304" pitchFamily="18" charset="0"/>
                <a:cs typeface="Times New Roman" panose="02020603050405020304" pitchFamily="18" charset="0"/>
              </a:rPr>
              <a:t>Ісікке қарсы вакцинация- бұл құрамында иммундық антигені бар вакцинаны адам организміне енгізіп, ісікке қарсы активті спецификалық иммунитет қалыптастыру.</a:t>
            </a:r>
          </a:p>
          <a:p>
            <a:pPr algn="just"/>
            <a:r>
              <a:rPr lang="ru-RU" sz="2400" dirty="0">
                <a:latin typeface="Times New Roman" panose="02020603050405020304" pitchFamily="18" charset="0"/>
                <a:cs typeface="Times New Roman" panose="02020603050405020304" pitchFamily="18" charset="0"/>
              </a:rPr>
              <a:t>Ісіке қарсы вакциналар құрамында тек ісіктік клеткалар немесе олардың антигендері болуы мүмкін. Олардың құрамына, иммундық жауаптың механизміне байланысты ісікке қарсы вакциналар төмендегідей бөлінеді:</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14356"/>
            <a:ext cx="8229600" cy="5411807"/>
          </a:xfrm>
        </p:spPr>
        <p:txBody>
          <a:bodyPr>
            <a:normAutofit/>
          </a:bodyPr>
          <a:lstStyle/>
          <a:p>
            <a:pPr>
              <a:buNone/>
            </a:pPr>
            <a:r>
              <a:rPr lang="ru-RU" sz="2800" i="1" dirty="0"/>
              <a:t>   </a:t>
            </a:r>
            <a:r>
              <a:rPr lang="ru-RU" sz="2800" i="1" dirty="0" err="1"/>
              <a:t>Сәулелі </a:t>
            </a:r>
            <a:r>
              <a:rPr lang="ru-RU" sz="2800" i="1" dirty="0"/>
              <a:t>терапия </a:t>
            </a:r>
            <a:r>
              <a:rPr lang="ru-RU" sz="2800" dirty="0"/>
              <a:t>- </a:t>
            </a:r>
            <a:r>
              <a:rPr lang="ru-RU" sz="2800" dirty="0" err="1"/>
              <a:t>қолдану негізі</a:t>
            </a:r>
            <a:r>
              <a:rPr lang="ru-RU" sz="2800" dirty="0"/>
              <a:t> рентген </a:t>
            </a:r>
            <a:r>
              <a:rPr lang="ru-RU" sz="2800" dirty="0" err="1"/>
              <a:t>сәулелері</a:t>
            </a:r>
            <a:r>
              <a:rPr lang="ru-RU" sz="2800" dirty="0"/>
              <a:t>, </a:t>
            </a:r>
            <a:r>
              <a:rPr lang="ru-RU" sz="2800" dirty="0" err="1"/>
              <a:t>сонымен</a:t>
            </a:r>
            <a:r>
              <a:rPr lang="ru-RU" sz="2800" dirty="0"/>
              <a:t> </a:t>
            </a:r>
            <a:r>
              <a:rPr lang="ru-RU" sz="2800" dirty="0" err="1"/>
              <a:t>қатар </a:t>
            </a:r>
            <a:r>
              <a:rPr lang="ru-RU" sz="2800" dirty="0"/>
              <a:t>радий </a:t>
            </a:r>
            <a:r>
              <a:rPr lang="ru-RU" sz="2800" dirty="0" err="1"/>
              <a:t>немесе</a:t>
            </a:r>
            <a:r>
              <a:rPr lang="ru-RU" sz="2800" dirty="0"/>
              <a:t> </a:t>
            </a:r>
            <a:r>
              <a:rPr lang="ru-RU" sz="2800" dirty="0" err="1"/>
              <a:t>жасанды</a:t>
            </a:r>
            <a:r>
              <a:rPr lang="ru-RU" sz="2800" dirty="0"/>
              <a:t> </a:t>
            </a:r>
            <a:r>
              <a:rPr lang="ru-RU" sz="2800" dirty="0" err="1"/>
              <a:t>радиоактивті</a:t>
            </a:r>
            <a:r>
              <a:rPr lang="ru-RU" sz="2800" dirty="0"/>
              <a:t> </a:t>
            </a:r>
            <a:r>
              <a:rPr lang="ru-RU" sz="2800" dirty="0" err="1"/>
              <a:t>заттар</a:t>
            </a:r>
            <a:r>
              <a:rPr lang="ru-RU" sz="2800" dirty="0"/>
              <a:t> - </a:t>
            </a:r>
            <a:r>
              <a:rPr lang="ru-RU" sz="2800" dirty="0" err="1"/>
              <a:t>изотоптар</a:t>
            </a:r>
            <a:r>
              <a:rPr lang="ru-RU" sz="2800" dirty="0"/>
              <a:t>. </a:t>
            </a:r>
          </a:p>
          <a:p>
            <a:pPr>
              <a:buNone/>
            </a:pPr>
            <a:r>
              <a:rPr lang="ru-RU" sz="2800" dirty="0"/>
              <a:t>   </a:t>
            </a:r>
            <a:r>
              <a:rPr lang="ru-RU" sz="2800" i="1" dirty="0"/>
              <a:t>Химиотерапия</a:t>
            </a:r>
            <a:r>
              <a:rPr lang="ru-RU" sz="2800" dirty="0"/>
              <a:t> - </a:t>
            </a:r>
            <a:r>
              <a:rPr lang="ru-RU" sz="2800" dirty="0" err="1"/>
              <a:t>қатерлі ісіктің дәрі </a:t>
            </a:r>
            <a:r>
              <a:rPr lang="ru-RU" sz="2800" dirty="0"/>
              <a:t>- </a:t>
            </a:r>
            <a:r>
              <a:rPr lang="ru-RU" sz="2800" dirty="0" err="1"/>
              <a:t>дәрмектеп емдеу</a:t>
            </a:r>
            <a:r>
              <a:rPr lang="ru-RU" sz="2800" dirty="0"/>
              <a:t> </a:t>
            </a:r>
            <a:r>
              <a:rPr lang="ru-RU" sz="2800" dirty="0" err="1"/>
              <a:t>әдісі</a:t>
            </a:r>
            <a:r>
              <a:rPr lang="ru-RU" sz="2800" dirty="0"/>
              <a:t>..</a:t>
            </a:r>
          </a:p>
          <a:p>
            <a:pPr>
              <a:buNone/>
            </a:pPr>
            <a:r>
              <a:rPr lang="ru-RU" sz="2800" dirty="0"/>
              <a:t>   </a:t>
            </a:r>
            <a:r>
              <a:rPr lang="ru-RU" sz="2800" i="1" dirty="0" err="1"/>
              <a:t>Гармонотерапия</a:t>
            </a:r>
            <a:r>
              <a:rPr lang="ru-RU" sz="2800" dirty="0"/>
              <a:t> - </a:t>
            </a:r>
            <a:r>
              <a:rPr lang="ru-RU" sz="2800" dirty="0" err="1"/>
              <a:t>гармондармен</a:t>
            </a:r>
            <a:r>
              <a:rPr lang="ru-RU" sz="2800" dirty="0"/>
              <a:t> </a:t>
            </a:r>
            <a:r>
              <a:rPr lang="ru-RU" sz="2800" dirty="0" err="1"/>
              <a:t>емдеу</a:t>
            </a:r>
            <a:r>
              <a:rPr lang="ru-RU" sz="2800" dirty="0"/>
              <a:t>. </a:t>
            </a:r>
            <a:r>
              <a:rPr lang="ru-RU" sz="2800" dirty="0" err="1"/>
              <a:t>Организмге</a:t>
            </a:r>
            <a:r>
              <a:rPr lang="ru-RU" sz="2800" dirty="0"/>
              <a:t> </a:t>
            </a:r>
            <a:r>
              <a:rPr lang="ru-RU" sz="2800" dirty="0" err="1"/>
              <a:t>үлкен дозада</a:t>
            </a:r>
            <a:r>
              <a:rPr lang="ru-RU" sz="2800" dirty="0"/>
              <a:t> </a:t>
            </a:r>
            <a:r>
              <a:rPr lang="ru-RU" sz="2800" dirty="0" err="1"/>
              <a:t>гармон</a:t>
            </a:r>
            <a:r>
              <a:rPr lang="ru-RU" sz="2800" dirty="0"/>
              <a:t> </a:t>
            </a:r>
            <a:r>
              <a:rPr lang="ru-RU" sz="2800" dirty="0" err="1"/>
              <a:t>енгізу</a:t>
            </a:r>
            <a:r>
              <a:rPr lang="ru-RU" sz="2800" dirty="0"/>
              <a:t>, </a:t>
            </a:r>
            <a:r>
              <a:rPr lang="ru-RU" sz="2800" dirty="0" err="1"/>
              <a:t>онда</a:t>
            </a:r>
            <a:r>
              <a:rPr lang="ru-RU" sz="2800" dirty="0"/>
              <a:t> </a:t>
            </a:r>
            <a:r>
              <a:rPr lang="ru-RU" sz="2800" dirty="0" err="1"/>
              <a:t>гармональды</a:t>
            </a:r>
            <a:r>
              <a:rPr lang="ru-RU" sz="2800" dirty="0"/>
              <a:t> </a:t>
            </a:r>
            <a:r>
              <a:rPr lang="ru-RU" sz="2800" dirty="0" err="1"/>
              <a:t>өзгерістер туғызып, ісіктердің өсуін тежейді</a:t>
            </a:r>
            <a:r>
              <a:rPr lang="ru-RU" sz="2800" dirty="0"/>
              <a:t>. </a:t>
            </a:r>
          </a:p>
          <a:p>
            <a:endParaRPr lang="ru-RU" dirty="0"/>
          </a:p>
        </p:txBody>
      </p:sp>
    </p:spTree>
    <p:extLst>
      <p:ext uri="{BB962C8B-B14F-4D97-AF65-F5344CB8AC3E}">
        <p14:creationId xmlns:p14="http://schemas.microsoft.com/office/powerpoint/2010/main" val="4053793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7158" y="117693"/>
            <a:ext cx="7929618" cy="6001643"/>
          </a:xfrm>
          <a:prstGeom prst="rect">
            <a:avLst/>
          </a:prstGeom>
        </p:spPr>
        <p:txBody>
          <a:bodyPr wrap="square">
            <a:spAutoFit/>
          </a:bodyPr>
          <a:lstStyle/>
          <a:p>
            <a:r>
              <a:rPr lang="ru-RU" sz="2400" b="1" dirty="0" err="1"/>
              <a:t>Ісікке</a:t>
            </a:r>
            <a:r>
              <a:rPr lang="ru-RU" sz="2400" b="1" dirty="0"/>
              <a:t> </a:t>
            </a:r>
            <a:r>
              <a:rPr lang="ru-RU" sz="2400" b="1" dirty="0" err="1"/>
              <a:t>қарсы дәрілік заттар</a:t>
            </a:r>
            <a:r>
              <a:rPr lang="ru-RU" sz="2400" dirty="0"/>
              <a:t> – </a:t>
            </a:r>
            <a:r>
              <a:rPr lang="ru-RU" sz="2400" dirty="0" err="1"/>
              <a:t>қатерлі ісікті</a:t>
            </a:r>
            <a:r>
              <a:rPr lang="ru-RU" sz="2400" dirty="0"/>
              <a:t> </a:t>
            </a:r>
            <a:r>
              <a:rPr lang="ru-RU" sz="2400" dirty="0" err="1"/>
              <a:t>емдеуге</a:t>
            </a:r>
            <a:r>
              <a:rPr lang="ru-RU" sz="2400" dirty="0"/>
              <a:t> </a:t>
            </a:r>
            <a:r>
              <a:rPr lang="ru-RU" sz="2400" dirty="0" err="1"/>
              <a:t>қолданылатын синтездік</a:t>
            </a:r>
            <a:r>
              <a:rPr lang="ru-RU" sz="2400" dirty="0"/>
              <a:t> не </a:t>
            </a:r>
            <a:r>
              <a:rPr lang="ru-RU" sz="2400" dirty="0" err="1"/>
              <a:t>табиғи дәрілік заттар</a:t>
            </a:r>
            <a:r>
              <a:rPr lang="ru-RU" sz="2400" dirty="0"/>
              <a:t> </a:t>
            </a:r>
            <a:r>
              <a:rPr lang="ru-RU" sz="2400" dirty="0" err="1"/>
              <a:t>тобы</a:t>
            </a:r>
            <a:r>
              <a:rPr lang="ru-RU" sz="2400" dirty="0"/>
              <a:t>. </a:t>
            </a:r>
            <a:r>
              <a:rPr lang="ru-RU" sz="2400" dirty="0" err="1"/>
              <a:t>Қазіргі кезде</a:t>
            </a:r>
            <a:r>
              <a:rPr lang="ru-RU" sz="2400" dirty="0"/>
              <a:t> 60-тан </a:t>
            </a:r>
            <a:r>
              <a:rPr lang="ru-RU" sz="2400" dirty="0" err="1"/>
              <a:t>астам</a:t>
            </a:r>
            <a:r>
              <a:rPr lang="ru-RU" sz="2400" dirty="0"/>
              <a:t> І. </a:t>
            </a:r>
            <a:r>
              <a:rPr lang="ru-RU" sz="2400" dirty="0" err="1"/>
              <a:t>қ.</a:t>
            </a:r>
            <a:r>
              <a:rPr lang="ru-RU" sz="2400" dirty="0"/>
              <a:t> д. </a:t>
            </a:r>
            <a:r>
              <a:rPr lang="ru-RU" sz="2400" dirty="0" err="1"/>
              <a:t>з</a:t>
            </a:r>
            <a:r>
              <a:rPr lang="ru-RU" sz="2400" dirty="0"/>
              <a:t>. бар. </a:t>
            </a:r>
            <a:r>
              <a:rPr lang="ru-RU" sz="2400" dirty="0" err="1"/>
              <a:t>Оларды</a:t>
            </a:r>
            <a:r>
              <a:rPr lang="ru-RU" sz="2400" dirty="0"/>
              <a:t>: </a:t>
            </a:r>
            <a:r>
              <a:rPr lang="ru-RU" sz="2400" dirty="0" err="1"/>
              <a:t>алкилді</a:t>
            </a:r>
            <a:r>
              <a:rPr lang="ru-RU" sz="2400" dirty="0"/>
              <a:t> </a:t>
            </a:r>
            <a:r>
              <a:rPr lang="ru-RU" sz="2400" dirty="0" err="1"/>
              <a:t>қоспалар, антиметаболиттер</a:t>
            </a:r>
            <a:r>
              <a:rPr lang="ru-RU" sz="2400" dirty="0"/>
              <a:t>, </a:t>
            </a:r>
            <a:r>
              <a:rPr lang="ru-RU" sz="2400" dirty="0" err="1"/>
              <a:t>ісікке</a:t>
            </a:r>
            <a:r>
              <a:rPr lang="ru-RU" sz="2400" dirty="0"/>
              <a:t> </a:t>
            </a:r>
            <a:r>
              <a:rPr lang="ru-RU" sz="2400" dirty="0" err="1"/>
              <a:t>қарсы антибиотиктер</a:t>
            </a:r>
            <a:r>
              <a:rPr lang="ru-RU" sz="2400" dirty="0"/>
              <a:t> </a:t>
            </a:r>
            <a:r>
              <a:rPr lang="ru-RU" sz="2400" dirty="0" err="1"/>
              <a:t>және өсімдіктерден алынған дәрілер деп</a:t>
            </a:r>
            <a:r>
              <a:rPr lang="ru-RU" sz="2400" dirty="0"/>
              <a:t> </a:t>
            </a:r>
            <a:r>
              <a:rPr lang="ru-RU" sz="2400" dirty="0" err="1"/>
              <a:t>бөледі.</a:t>
            </a:r>
            <a:r>
              <a:rPr lang="ru-RU" sz="2400" dirty="0"/>
              <a:t> </a:t>
            </a:r>
            <a:r>
              <a:rPr lang="ru-RU" sz="2400" dirty="0" err="1"/>
              <a:t>Алкилді</a:t>
            </a:r>
            <a:r>
              <a:rPr lang="ru-RU" sz="2400" dirty="0"/>
              <a:t> </a:t>
            </a:r>
            <a:r>
              <a:rPr lang="ru-RU" sz="2400" dirty="0" err="1"/>
              <a:t>қоспалар ісік</a:t>
            </a:r>
            <a:r>
              <a:rPr lang="ru-RU" sz="2400" dirty="0"/>
              <a:t> </a:t>
            </a:r>
            <a:r>
              <a:rPr lang="ru-RU" sz="2400" dirty="0" err="1"/>
              <a:t>клеткаларындағы белоктарда</a:t>
            </a:r>
            <a:r>
              <a:rPr lang="ru-RU" sz="2400" dirty="0"/>
              <a:t> </a:t>
            </a:r>
            <a:r>
              <a:rPr lang="ru-RU" sz="2400" dirty="0" err="1"/>
              <a:t>және </a:t>
            </a:r>
            <a:r>
              <a:rPr lang="ru-RU" sz="2400" dirty="0"/>
              <a:t>нуклеин </a:t>
            </a:r>
            <a:r>
              <a:rPr lang="ru-RU" sz="2400" dirty="0" err="1"/>
              <a:t>қышқылдарында </a:t>
            </a:r>
            <a:r>
              <a:rPr lang="ru-RU" sz="2400" dirty="0"/>
              <a:t>хим. реакция </a:t>
            </a:r>
            <a:r>
              <a:rPr lang="ru-RU" sz="2400" dirty="0" err="1"/>
              <a:t>жүргізіп</a:t>
            </a:r>
            <a:r>
              <a:rPr lang="ru-RU" sz="2400" dirty="0"/>
              <a:t>, </a:t>
            </a:r>
            <a:r>
              <a:rPr lang="ru-RU" sz="2400" dirty="0" err="1"/>
              <a:t>олардың тіршілігін</a:t>
            </a:r>
            <a:r>
              <a:rPr lang="ru-RU" sz="2400" dirty="0"/>
              <a:t> </a:t>
            </a:r>
            <a:r>
              <a:rPr lang="ru-RU" sz="2400" dirty="0" err="1"/>
              <a:t>бұзады</a:t>
            </a:r>
            <a:r>
              <a:rPr lang="ru-RU" sz="2400" dirty="0"/>
              <a:t>. </a:t>
            </a:r>
            <a:r>
              <a:rPr lang="ru-RU" sz="2400" dirty="0" err="1"/>
              <a:t>Соның нәтижесінде ядроның бөлінуі тоқтайды.</a:t>
            </a:r>
            <a:r>
              <a:rPr lang="ru-RU" sz="2400" dirty="0"/>
              <a:t> </a:t>
            </a:r>
            <a:r>
              <a:rPr lang="ru-RU" sz="2400" dirty="0" err="1"/>
              <a:t>Мұндай</a:t>
            </a:r>
            <a:r>
              <a:rPr lang="ru-RU" sz="2400" dirty="0"/>
              <a:t> </a:t>
            </a:r>
            <a:r>
              <a:rPr lang="ru-RU" sz="2400" dirty="0" err="1"/>
              <a:t>дәрілер</a:t>
            </a:r>
            <a:r>
              <a:rPr lang="ru-RU" sz="2400" dirty="0"/>
              <a:t> </a:t>
            </a:r>
            <a:r>
              <a:rPr lang="ru-RU" sz="2400" dirty="0" err="1"/>
              <a:t>қатарына</a:t>
            </a:r>
            <a:r>
              <a:rPr lang="ru-RU" sz="2400" dirty="0"/>
              <a:t> </a:t>
            </a:r>
            <a:r>
              <a:rPr lang="ru-RU" sz="2400" b="1" dirty="0" err="1"/>
              <a:t>кармустин</a:t>
            </a:r>
            <a:r>
              <a:rPr lang="ru-RU" sz="2400" b="1" dirty="0"/>
              <a:t>, </a:t>
            </a:r>
            <a:r>
              <a:rPr lang="ru-RU" sz="2400" b="1" dirty="0" err="1"/>
              <a:t>ломустин</a:t>
            </a:r>
            <a:r>
              <a:rPr lang="ru-RU" sz="2400" b="1" dirty="0"/>
              <a:t>, </a:t>
            </a:r>
            <a:r>
              <a:rPr lang="ru-RU" sz="2400" b="1" dirty="0" err="1"/>
              <a:t>семустин,нитрометиомочевина</a:t>
            </a:r>
            <a:r>
              <a:rPr lang="ru-RU" sz="2400" b="1" dirty="0"/>
              <a:t>, </a:t>
            </a:r>
            <a:r>
              <a:rPr lang="ru-RU" sz="2400" b="1" dirty="0" err="1"/>
              <a:t>стрептозоцин</a:t>
            </a:r>
            <a:r>
              <a:rPr lang="ru-RU" sz="2400" b="1" dirty="0"/>
              <a:t>, </a:t>
            </a:r>
            <a:r>
              <a:rPr lang="ru-RU" sz="2400" b="1" dirty="0" err="1"/>
              <a:t>тиотэф</a:t>
            </a:r>
            <a:r>
              <a:rPr lang="ru-RU" sz="2400" b="1" dirty="0"/>
              <a:t>, </a:t>
            </a:r>
            <a:r>
              <a:rPr lang="ru-RU" sz="2400" b="1" dirty="0" err="1"/>
              <a:t>бензотэф</a:t>
            </a:r>
            <a:r>
              <a:rPr lang="ru-RU" sz="2400" dirty="0"/>
              <a:t> </a:t>
            </a:r>
            <a:r>
              <a:rPr lang="ru-RU" sz="2400" dirty="0" err="1"/>
              <a:t>жатады</a:t>
            </a:r>
            <a:r>
              <a:rPr lang="ru-RU" sz="2400" dirty="0"/>
              <a:t>.  </a:t>
            </a:r>
            <a:r>
              <a:rPr lang="ru-RU" sz="2400" dirty="0" err="1"/>
              <a:t>Өсімдіктерден алынған дәрілер кейінгі</a:t>
            </a:r>
            <a:r>
              <a:rPr lang="ru-RU" sz="2400" dirty="0"/>
              <a:t> </a:t>
            </a:r>
            <a:r>
              <a:rPr lang="ru-RU" sz="2400" dirty="0" err="1"/>
              <a:t>кезде</a:t>
            </a:r>
            <a:r>
              <a:rPr lang="ru-RU" sz="2400" dirty="0"/>
              <a:t> </a:t>
            </a:r>
            <a:r>
              <a:rPr lang="ru-RU" sz="2400" dirty="0" err="1"/>
              <a:t>өкпе қатерлі ісігіне</a:t>
            </a:r>
            <a:r>
              <a:rPr lang="ru-RU" sz="2400" dirty="0"/>
              <a:t> </a:t>
            </a:r>
            <a:r>
              <a:rPr lang="ru-RU" sz="2400" dirty="0" err="1"/>
              <a:t>қарсы жиі</a:t>
            </a:r>
            <a:r>
              <a:rPr lang="ru-RU" sz="2400" dirty="0"/>
              <a:t> </a:t>
            </a:r>
            <a:r>
              <a:rPr lang="ru-RU" sz="2400" dirty="0" err="1"/>
              <a:t>қолданылады.</a:t>
            </a:r>
            <a:r>
              <a:rPr lang="ru-RU" sz="2400" dirty="0"/>
              <a:t> </a:t>
            </a:r>
            <a:r>
              <a:rPr lang="ru-RU" sz="2400" dirty="0" err="1"/>
              <a:t>Бұларға: </a:t>
            </a:r>
            <a:r>
              <a:rPr lang="ru-RU" sz="2400" b="1" dirty="0" err="1"/>
              <a:t>винкристин</a:t>
            </a:r>
            <a:r>
              <a:rPr lang="ru-RU" sz="2400" b="1" dirty="0"/>
              <a:t>, </a:t>
            </a:r>
            <a:r>
              <a:rPr lang="ru-RU" sz="2400" b="1" dirty="0" err="1"/>
              <a:t>винбластин</a:t>
            </a:r>
            <a:r>
              <a:rPr lang="ru-RU" sz="2400" b="1" dirty="0">
                <a:solidFill>
                  <a:srgbClr val="FF0000"/>
                </a:solidFill>
              </a:rPr>
              <a:t>, </a:t>
            </a:r>
            <a:r>
              <a:rPr lang="ru-RU" sz="2400" b="1" dirty="0" err="1">
                <a:solidFill>
                  <a:srgbClr val="FF0000"/>
                </a:solidFill>
              </a:rPr>
              <a:t>тенипозид</a:t>
            </a:r>
            <a:r>
              <a:rPr lang="ru-RU" sz="2400" dirty="0">
                <a:solidFill>
                  <a:srgbClr val="FF0000"/>
                </a:solidFill>
              </a:rPr>
              <a:t>, </a:t>
            </a:r>
            <a:r>
              <a:rPr lang="ru-RU" sz="2400" dirty="0" err="1">
                <a:solidFill>
                  <a:srgbClr val="FF0000"/>
                </a:solidFill>
              </a:rPr>
              <a:t>этопозид</a:t>
            </a:r>
            <a:r>
              <a:rPr lang="ru-RU" sz="2400" dirty="0"/>
              <a:t> </a:t>
            </a:r>
            <a:r>
              <a:rPr lang="ru-RU" sz="2400" dirty="0" err="1"/>
              <a:t>жатады</a:t>
            </a:r>
            <a:endParaRPr lang="ru-RU" sz="2400" dirty="0"/>
          </a:p>
        </p:txBody>
      </p:sp>
    </p:spTree>
    <p:extLst>
      <p:ext uri="{BB962C8B-B14F-4D97-AF65-F5344CB8AC3E}">
        <p14:creationId xmlns:p14="http://schemas.microsoft.com/office/powerpoint/2010/main" val="1840717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1889720"/>
          </a:xfrm>
        </p:spPr>
        <p:txBody>
          <a:bodyPr>
            <a:normAutofit/>
          </a:bodyPr>
          <a:lstStyle/>
          <a:p>
            <a:r>
              <a:rPr lang="ru-RU" sz="2700" b="1" dirty="0" err="1">
                <a:latin typeface="+mn-lt"/>
              </a:rPr>
              <a:t>Талдықорған</a:t>
            </a:r>
            <a:r>
              <a:rPr lang="ru-RU" sz="2700" b="1" dirty="0">
                <a:latin typeface="+mn-lt"/>
              </a:rPr>
              <a:t> </a:t>
            </a:r>
            <a:r>
              <a:rPr lang="ru-RU" sz="2700" b="1" dirty="0" err="1">
                <a:latin typeface="+mn-lt"/>
              </a:rPr>
              <a:t>қаласының</a:t>
            </a:r>
            <a:r>
              <a:rPr lang="ru-RU" sz="2700" b="1" dirty="0">
                <a:latin typeface="+mn-lt"/>
              </a:rPr>
              <a:t> </a:t>
            </a:r>
            <a:r>
              <a:rPr lang="ru-RU" sz="2700" b="1" dirty="0" err="1">
                <a:latin typeface="+mn-lt"/>
              </a:rPr>
              <a:t>тұрғыны</a:t>
            </a:r>
            <a:r>
              <a:rPr lang="ru-RU" sz="2700" b="1" dirty="0">
                <a:latin typeface="+mn-lt"/>
              </a:rPr>
              <a:t> Борис Резников </a:t>
            </a:r>
            <a:r>
              <a:rPr lang="ru-RU" sz="2700" b="1" dirty="0" err="1">
                <a:latin typeface="+mn-lt"/>
              </a:rPr>
              <a:t>қатерлі</a:t>
            </a:r>
            <a:r>
              <a:rPr lang="ru-RU" sz="2700" b="1" dirty="0">
                <a:latin typeface="+mn-lt"/>
              </a:rPr>
              <a:t> </a:t>
            </a:r>
            <a:r>
              <a:rPr lang="ru-RU" sz="2700" b="1" dirty="0" err="1">
                <a:latin typeface="+mn-lt"/>
              </a:rPr>
              <a:t>ісікті</a:t>
            </a:r>
            <a:r>
              <a:rPr lang="ru-RU" sz="2700" b="1" dirty="0">
                <a:latin typeface="+mn-lt"/>
              </a:rPr>
              <a:t> </a:t>
            </a:r>
            <a:r>
              <a:rPr lang="ru-RU" sz="2700" b="1" dirty="0" err="1">
                <a:latin typeface="+mn-lt"/>
              </a:rPr>
              <a:t>емдейтін</a:t>
            </a:r>
            <a:r>
              <a:rPr lang="ru-RU" sz="2700" b="1" dirty="0">
                <a:latin typeface="+mn-lt"/>
              </a:rPr>
              <a:t> </a:t>
            </a:r>
            <a:r>
              <a:rPr lang="ru-RU" sz="2700" b="1" dirty="0" err="1">
                <a:latin typeface="+mn-lt"/>
              </a:rPr>
              <a:t>дәрі</a:t>
            </a:r>
            <a:r>
              <a:rPr lang="ru-RU" sz="2700" b="1" dirty="0">
                <a:latin typeface="+mn-lt"/>
              </a:rPr>
              <a:t> </a:t>
            </a:r>
            <a:r>
              <a:rPr lang="ru-RU" sz="2700" b="1" dirty="0" err="1">
                <a:latin typeface="+mn-lt"/>
              </a:rPr>
              <a:t>ойлап</a:t>
            </a:r>
            <a:r>
              <a:rPr lang="ru-RU" sz="2700" b="1" dirty="0">
                <a:latin typeface="+mn-lt"/>
              </a:rPr>
              <a:t> </a:t>
            </a:r>
            <a:r>
              <a:rPr lang="ru-RU" sz="2700" b="1" dirty="0" err="1">
                <a:latin typeface="+mn-lt"/>
              </a:rPr>
              <a:t>тапқан</a:t>
            </a:r>
            <a:r>
              <a:rPr lang="ru-RU" b="1" dirty="0"/>
              <a:t/>
            </a:r>
            <a:br>
              <a:rPr lang="ru-RU" b="1" dirty="0"/>
            </a:br>
            <a:endParaRPr lang="ru-RU" dirty="0"/>
          </a:p>
        </p:txBody>
      </p:sp>
      <p:sp>
        <p:nvSpPr>
          <p:cNvPr id="3" name="Содержимое 2"/>
          <p:cNvSpPr>
            <a:spLocks noGrp="1"/>
          </p:cNvSpPr>
          <p:nvPr>
            <p:ph idx="1"/>
          </p:nvPr>
        </p:nvSpPr>
        <p:spPr>
          <a:xfrm>
            <a:off x="539552" y="2060848"/>
            <a:ext cx="7620000" cy="4373563"/>
          </a:xfrm>
        </p:spPr>
        <p:style>
          <a:lnRef idx="2">
            <a:schemeClr val="accent5"/>
          </a:lnRef>
          <a:fillRef idx="1">
            <a:schemeClr val="lt1"/>
          </a:fillRef>
          <a:effectRef idx="0">
            <a:schemeClr val="accent5"/>
          </a:effectRef>
          <a:fontRef idx="minor">
            <a:schemeClr val="dk1"/>
          </a:fontRef>
        </p:style>
        <p:txBody>
          <a:bodyPr>
            <a:normAutofit lnSpcReduction="10000"/>
          </a:bodyPr>
          <a:lstStyle/>
          <a:p>
            <a:pPr>
              <a:buNone/>
            </a:pPr>
            <a:r>
              <a:rPr lang="ru-RU" dirty="0"/>
              <a:t>Вакцина жоғары температура </a:t>
            </a:r>
            <a:r>
              <a:rPr lang="ru-RU" dirty="0" err="1"/>
              <a:t>және</a:t>
            </a:r>
            <a:r>
              <a:rPr lang="ru-RU" dirty="0"/>
              <a:t> </a:t>
            </a:r>
            <a:r>
              <a:rPr lang="ru-RU" dirty="0" err="1"/>
              <a:t>ультракүлгін</a:t>
            </a:r>
            <a:r>
              <a:rPr lang="ru-RU" dirty="0"/>
              <a:t> </a:t>
            </a:r>
            <a:r>
              <a:rPr lang="ru-RU" dirty="0" err="1"/>
              <a:t>сәулелермен</a:t>
            </a:r>
            <a:r>
              <a:rPr lang="ru-RU" dirty="0"/>
              <a:t> </a:t>
            </a:r>
            <a:r>
              <a:rPr lang="ru-RU" dirty="0" err="1"/>
              <a:t>зарарсыздандырылған</a:t>
            </a:r>
            <a:r>
              <a:rPr lang="ru-RU" dirty="0"/>
              <a:t> «</a:t>
            </a:r>
            <a:r>
              <a:rPr lang="en-US" dirty="0"/>
              <a:t>L-</a:t>
            </a:r>
            <a:r>
              <a:rPr lang="ru-RU" dirty="0" err="1"/>
              <a:t>бактериялардан</a:t>
            </a:r>
            <a:r>
              <a:rPr lang="ru-RU" dirty="0"/>
              <a:t>» </a:t>
            </a:r>
            <a:r>
              <a:rPr lang="ru-RU" dirty="0" err="1"/>
              <a:t>тұрады.</a:t>
            </a:r>
            <a:r>
              <a:rPr lang="ru-RU" dirty="0"/>
              <a:t> Оны </a:t>
            </a:r>
            <a:r>
              <a:rPr lang="ru-RU" dirty="0" err="1"/>
              <a:t>ойлап</a:t>
            </a:r>
            <a:r>
              <a:rPr lang="ru-RU" dirty="0"/>
              <a:t> </a:t>
            </a:r>
            <a:r>
              <a:rPr lang="ru-RU" dirty="0" err="1"/>
              <a:t>тапқан ғалымның сендіруінше</a:t>
            </a:r>
            <a:r>
              <a:rPr lang="ru-RU" dirty="0"/>
              <a:t>, </a:t>
            </a:r>
            <a:r>
              <a:rPr lang="ru-RU" dirty="0" err="1"/>
              <a:t>дәрі ісік</a:t>
            </a:r>
            <a:r>
              <a:rPr lang="ru-RU" dirty="0"/>
              <a:t> </a:t>
            </a:r>
            <a:r>
              <a:rPr lang="ru-RU" dirty="0" err="1"/>
              <a:t>дертіне</a:t>
            </a:r>
            <a:r>
              <a:rPr lang="ru-RU" dirty="0"/>
              <a:t> </a:t>
            </a:r>
            <a:r>
              <a:rPr lang="ru-RU" dirty="0" err="1"/>
              <a:t>шалдыққан адамдардың </a:t>
            </a:r>
            <a:r>
              <a:rPr lang="ru-RU" dirty="0"/>
              <a:t>иммунитет </a:t>
            </a:r>
            <a:r>
              <a:rPr lang="ru-RU" dirty="0" err="1"/>
              <a:t>жүйесін нығайтады</a:t>
            </a:r>
            <a:r>
              <a:rPr lang="ru-RU" dirty="0"/>
              <a:t>. </a:t>
            </a:r>
            <a:br>
              <a:rPr lang="ru-RU" dirty="0"/>
            </a:br>
            <a:r>
              <a:rPr lang="ru-RU" dirty="0"/>
              <a:t/>
            </a:r>
            <a:br>
              <a:rPr lang="ru-RU" dirty="0"/>
            </a:br>
            <a:r>
              <a:rPr lang="ru-RU" dirty="0" err="1"/>
              <a:t>«Бұлар </a:t>
            </a:r>
            <a:r>
              <a:rPr lang="ru-RU" dirty="0"/>
              <a:t>– </a:t>
            </a:r>
            <a:r>
              <a:rPr lang="ru-RU" dirty="0" err="1"/>
              <a:t>оттегі</a:t>
            </a:r>
            <a:r>
              <a:rPr lang="ru-RU" dirty="0"/>
              <a:t> </a:t>
            </a:r>
            <a:r>
              <a:rPr lang="ru-RU" dirty="0" err="1"/>
              <a:t>жоқ болғанда теңізде пайда</a:t>
            </a:r>
            <a:r>
              <a:rPr lang="ru-RU" dirty="0"/>
              <a:t> </a:t>
            </a:r>
            <a:r>
              <a:rPr lang="ru-RU" dirty="0" err="1"/>
              <a:t>болған өте көне бактериялар</a:t>
            </a:r>
            <a:r>
              <a:rPr lang="ru-RU" dirty="0"/>
              <a:t>. </a:t>
            </a:r>
            <a:r>
              <a:rPr lang="ru-RU" dirty="0" err="1"/>
              <a:t>Оларды</a:t>
            </a:r>
            <a:r>
              <a:rPr lang="ru-RU" dirty="0"/>
              <a:t> </a:t>
            </a:r>
            <a:r>
              <a:rPr lang="ru-RU" dirty="0" err="1"/>
              <a:t>жоғары температурада</a:t>
            </a:r>
            <a:r>
              <a:rPr lang="ru-RU" dirty="0"/>
              <a:t> </a:t>
            </a:r>
            <a:r>
              <a:rPr lang="ru-RU" dirty="0" err="1"/>
              <a:t>қыздырып, ультракүлгін сәуле түсіргенде, қазіргі бактериялар</a:t>
            </a:r>
            <a:r>
              <a:rPr lang="ru-RU" dirty="0"/>
              <a:t> </a:t>
            </a:r>
            <a:r>
              <a:rPr lang="ru-RU" dirty="0" err="1"/>
              <a:t>мутациялана</a:t>
            </a:r>
            <a:r>
              <a:rPr lang="ru-RU" dirty="0"/>
              <a:t> </a:t>
            </a:r>
            <a:r>
              <a:rPr lang="ru-RU" dirty="0" err="1"/>
              <a:t>бастайды</a:t>
            </a:r>
            <a:r>
              <a:rPr lang="ru-RU" dirty="0"/>
              <a:t>. Адам </a:t>
            </a:r>
            <a:r>
              <a:rPr lang="ru-RU" dirty="0" err="1"/>
              <a:t>ағзасы үшін ол</a:t>
            </a:r>
            <a:r>
              <a:rPr lang="ru-RU" dirty="0"/>
              <a:t> </a:t>
            </a:r>
            <a:r>
              <a:rPr lang="ru-RU" dirty="0" err="1"/>
              <a:t>мүлде қауіпсіз</a:t>
            </a:r>
            <a:r>
              <a:rPr lang="ru-RU" dirty="0"/>
              <a:t>, </a:t>
            </a:r>
            <a:r>
              <a:rPr lang="ru-RU" dirty="0" err="1"/>
              <a:t>өңдеуден өткеннен кейін</a:t>
            </a:r>
            <a:r>
              <a:rPr lang="ru-RU" dirty="0"/>
              <a:t> </a:t>
            </a:r>
            <a:r>
              <a:rPr lang="ru-RU" dirty="0" err="1"/>
              <a:t>олардың қабатында қатерлі ісікке</a:t>
            </a:r>
            <a:r>
              <a:rPr lang="ru-RU" dirty="0"/>
              <a:t> </a:t>
            </a:r>
            <a:r>
              <a:rPr lang="ru-RU" dirty="0" err="1"/>
              <a:t>қарсы денелер</a:t>
            </a:r>
            <a:r>
              <a:rPr lang="ru-RU" dirty="0"/>
              <a:t> </a:t>
            </a:r>
            <a:r>
              <a:rPr lang="ru-RU" dirty="0" err="1"/>
              <a:t>пайда</a:t>
            </a:r>
            <a:r>
              <a:rPr lang="ru-RU" dirty="0"/>
              <a:t> </a:t>
            </a:r>
            <a:r>
              <a:rPr lang="ru-RU" dirty="0" err="1"/>
              <a:t>болады</a:t>
            </a:r>
            <a:r>
              <a:rPr lang="ru-RU" dirty="0"/>
              <a:t>. </a:t>
            </a:r>
            <a:r>
              <a:rPr lang="ru-RU" dirty="0" err="1"/>
              <a:t>Себебі</a:t>
            </a:r>
            <a:r>
              <a:rPr lang="ru-RU" dirty="0"/>
              <a:t> тура </a:t>
            </a:r>
            <a:r>
              <a:rPr lang="ru-RU" dirty="0" err="1"/>
              <a:t>сондай</a:t>
            </a:r>
            <a:r>
              <a:rPr lang="ru-RU" dirty="0"/>
              <a:t> </a:t>
            </a:r>
            <a:r>
              <a:rPr lang="ru-RU" dirty="0" err="1"/>
              <a:t>қабат қатерлі ісік</a:t>
            </a:r>
            <a:r>
              <a:rPr lang="ru-RU" dirty="0"/>
              <a:t> </a:t>
            </a:r>
            <a:r>
              <a:rPr lang="ru-RU" dirty="0" err="1"/>
              <a:t>клеткаларында</a:t>
            </a:r>
            <a:r>
              <a:rPr lang="ru-RU" dirty="0"/>
              <a:t> де </a:t>
            </a:r>
            <a:r>
              <a:rPr lang="ru-RU" dirty="0" err="1"/>
              <a:t>кездеседі</a:t>
            </a:r>
            <a:r>
              <a:rPr lang="ru-RU" dirty="0"/>
              <a:t>», - </a:t>
            </a:r>
            <a:r>
              <a:rPr lang="ru-RU" dirty="0" err="1"/>
              <a:t>деп</a:t>
            </a:r>
            <a:r>
              <a:rPr lang="ru-RU" dirty="0"/>
              <a:t> </a:t>
            </a:r>
            <a:r>
              <a:rPr lang="ru-RU" dirty="0" err="1"/>
              <a:t>түсіндірді </a:t>
            </a:r>
            <a:r>
              <a:rPr lang="ru-RU" dirty="0"/>
              <a:t>Б. Резников.</a:t>
            </a:r>
          </a:p>
          <a:p>
            <a:endParaRPr lang="ru-RU" dirty="0"/>
          </a:p>
        </p:txBody>
      </p:sp>
    </p:spTree>
    <p:extLst>
      <p:ext uri="{BB962C8B-B14F-4D97-AF65-F5344CB8AC3E}">
        <p14:creationId xmlns:p14="http://schemas.microsoft.com/office/powerpoint/2010/main" val="1047053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8075240" cy="1371600"/>
          </a:xfrm>
        </p:spPr>
        <p:txBody>
          <a:bodyPr>
            <a:noAutofit/>
          </a:bodyPr>
          <a:lstStyle/>
          <a:p>
            <a:r>
              <a:rPr lang="ru-RU" sz="2400" b="1" dirty="0" err="1"/>
              <a:t>Есте</a:t>
            </a:r>
            <a:r>
              <a:rPr lang="ru-RU" sz="2400" b="1" dirty="0"/>
              <a:t> </a:t>
            </a:r>
            <a:r>
              <a:rPr lang="ru-RU" sz="2400" b="1" dirty="0" err="1"/>
              <a:t>ұстаңыз, ауруды</a:t>
            </a:r>
            <a:r>
              <a:rPr lang="ru-RU" sz="2400" b="1" dirty="0"/>
              <a:t> </a:t>
            </a:r>
            <a:r>
              <a:rPr lang="ru-RU" sz="2400" b="1" dirty="0" err="1"/>
              <a:t>емдеуге</a:t>
            </a:r>
            <a:r>
              <a:rPr lang="ru-RU" sz="2400" b="1" dirty="0"/>
              <a:t> </a:t>
            </a:r>
            <a:r>
              <a:rPr lang="ru-RU" sz="2400" b="1" dirty="0" err="1"/>
              <a:t>қарағанда, алдын-алу</a:t>
            </a:r>
            <a:r>
              <a:rPr lang="ru-RU" sz="2400" b="1" dirty="0"/>
              <a:t> </a:t>
            </a:r>
            <a:r>
              <a:rPr lang="ru-RU" sz="2400" b="1" dirty="0" err="1"/>
              <a:t>оңай!</a:t>
            </a:r>
            <a:endParaRPr lang="ru-RU" sz="2400" dirty="0"/>
          </a:p>
        </p:txBody>
      </p:sp>
      <p:sp>
        <p:nvSpPr>
          <p:cNvPr id="3" name="Содержимое 2"/>
          <p:cNvSpPr>
            <a:spLocks noGrp="1"/>
          </p:cNvSpPr>
          <p:nvPr>
            <p:ph idx="1"/>
          </p:nvPr>
        </p:nvSpPr>
        <p:spPr>
          <a:xfrm>
            <a:off x="457200" y="1752600"/>
            <a:ext cx="8507288" cy="4952682"/>
          </a:xfrm>
        </p:spPr>
        <p:txBody>
          <a:bodyPr>
            <a:normAutofit fontScale="85000" lnSpcReduction="20000"/>
          </a:bodyPr>
          <a:lstStyle/>
          <a:p>
            <a:pPr>
              <a:buNone/>
            </a:pPr>
            <a:r>
              <a:rPr lang="ru-RU" sz="2400" b="0" dirty="0"/>
              <a:t>      Рак </a:t>
            </a:r>
            <a:r>
              <a:rPr lang="ru-RU" sz="2400" b="0" dirty="0" err="1"/>
              <a:t>ауруының салдарынан</a:t>
            </a:r>
            <a:r>
              <a:rPr lang="ru-RU" sz="2400" b="0" dirty="0"/>
              <a:t> </a:t>
            </a:r>
            <a:r>
              <a:rPr lang="ru-RU" sz="2400" b="0" dirty="0" err="1"/>
              <a:t>болатын</a:t>
            </a:r>
            <a:r>
              <a:rPr lang="ru-RU" sz="2400" b="0" dirty="0"/>
              <a:t> </a:t>
            </a:r>
            <a:r>
              <a:rPr lang="ru-RU" sz="2400" b="0" dirty="0" err="1"/>
              <a:t>өлім жағдайларының </a:t>
            </a:r>
            <a:r>
              <a:rPr lang="ru-RU" sz="2400" b="0" dirty="0"/>
              <a:t>25-30%-ы </a:t>
            </a:r>
            <a:r>
              <a:rPr lang="ru-RU" sz="2400" b="0" dirty="0" err="1"/>
              <a:t>темекімен</a:t>
            </a:r>
            <a:r>
              <a:rPr lang="ru-RU" sz="2400" b="0" dirty="0"/>
              <a:t> </a:t>
            </a:r>
            <a:r>
              <a:rPr lang="ru-RU" sz="2400" b="0" dirty="0" err="1"/>
              <a:t>байланысты</a:t>
            </a:r>
            <a:r>
              <a:rPr lang="ru-RU" sz="2400" b="0" dirty="0"/>
              <a:t> </a:t>
            </a:r>
            <a:r>
              <a:rPr lang="ru-RU" sz="2400" b="0" dirty="0" err="1"/>
              <a:t>деп</a:t>
            </a:r>
            <a:r>
              <a:rPr lang="ru-RU" sz="2400" b="0" dirty="0"/>
              <a:t> </a:t>
            </a:r>
            <a:r>
              <a:rPr lang="ru-RU" sz="2400" b="0" dirty="0" err="1"/>
              <a:t>саналады</a:t>
            </a:r>
            <a:r>
              <a:rPr lang="ru-RU" sz="2400" b="0" dirty="0"/>
              <a:t>. Тек </a:t>
            </a:r>
            <a:r>
              <a:rPr lang="ru-RU" sz="2400" b="0" dirty="0" err="1"/>
              <a:t>қана темекі</a:t>
            </a:r>
            <a:r>
              <a:rPr lang="ru-RU" sz="2400" b="0" dirty="0"/>
              <a:t> </a:t>
            </a:r>
            <a:r>
              <a:rPr lang="ru-RU" sz="2400" b="0" dirty="0" err="1"/>
              <a:t>тарту</a:t>
            </a:r>
            <a:r>
              <a:rPr lang="ru-RU" sz="2400" b="0" dirty="0"/>
              <a:t> </a:t>
            </a:r>
            <a:r>
              <a:rPr lang="ru-RU" sz="2400" b="0" dirty="0" err="1"/>
              <a:t>және оған алкогольдің қосылуы салдарынан</a:t>
            </a:r>
            <a:r>
              <a:rPr lang="ru-RU" sz="2400" b="0" dirty="0"/>
              <a:t> </a:t>
            </a:r>
            <a:r>
              <a:rPr lang="ru-RU" sz="2400" b="0" dirty="0" err="1"/>
              <a:t>болатын</a:t>
            </a:r>
            <a:r>
              <a:rPr lang="ru-RU" sz="2400" b="0" dirty="0"/>
              <a:t> </a:t>
            </a:r>
            <a:r>
              <a:rPr lang="ru-RU" sz="2400" b="0" dirty="0" err="1"/>
              <a:t>ұлтабар</a:t>
            </a:r>
            <a:r>
              <a:rPr lang="ru-RU" sz="2400" b="0" dirty="0"/>
              <a:t>, </a:t>
            </a:r>
            <a:r>
              <a:rPr lang="ru-RU" sz="2400" b="0" dirty="0" err="1"/>
              <a:t>жұтқыншақ және ауыз</a:t>
            </a:r>
            <a:r>
              <a:rPr lang="ru-RU" sz="2400" b="0" dirty="0"/>
              <a:t> </a:t>
            </a:r>
            <a:r>
              <a:rPr lang="ru-RU" sz="2400" b="0" dirty="0" err="1"/>
              <a:t>қуысы обырының үлесі </a:t>
            </a:r>
            <a:r>
              <a:rPr lang="ru-RU" sz="2400" b="0" dirty="0"/>
              <a:t>43%-60%  </a:t>
            </a:r>
            <a:r>
              <a:rPr lang="ru-RU" sz="2400" b="0" dirty="0" err="1"/>
              <a:t>аралығында өзгеріп отырады</a:t>
            </a:r>
            <a:r>
              <a:rPr lang="ru-RU" b="0" dirty="0"/>
              <a:t>.</a:t>
            </a:r>
          </a:p>
          <a:p>
            <a:pPr>
              <a:buNone/>
            </a:pPr>
            <a:r>
              <a:rPr lang="ru-RU" sz="2200" b="0" dirty="0"/>
              <a:t>      </a:t>
            </a:r>
            <a:r>
              <a:rPr lang="ru-RU" sz="2200" b="0" dirty="0" err="1"/>
              <a:t>Зиянды</a:t>
            </a:r>
            <a:r>
              <a:rPr lang="ru-RU" sz="2200" b="0" dirty="0"/>
              <a:t> </a:t>
            </a:r>
            <a:r>
              <a:rPr lang="ru-RU" sz="2200" b="0" dirty="0" err="1"/>
              <a:t>тамақтарды алып</a:t>
            </a:r>
            <a:r>
              <a:rPr lang="ru-RU" sz="2200" b="0" dirty="0"/>
              <a:t> </a:t>
            </a:r>
            <a:r>
              <a:rPr lang="ru-RU" sz="2200" b="0" dirty="0" err="1"/>
              <a:t>тастаңыз.</a:t>
            </a:r>
            <a:r>
              <a:rPr lang="ru-RU" sz="2200" b="0" dirty="0"/>
              <a:t> </a:t>
            </a:r>
            <a:r>
              <a:rPr lang="ru-RU" sz="2200" b="0" dirty="0" err="1"/>
              <a:t>Канцерогендер</a:t>
            </a:r>
            <a:r>
              <a:rPr lang="ru-RU" sz="2200" b="0" dirty="0"/>
              <a:t> </a:t>
            </a:r>
            <a:r>
              <a:rPr lang="ru-RU" sz="2200" b="0" dirty="0" err="1"/>
              <a:t>(қатерлі жаңа өскіндердің дамуына</a:t>
            </a:r>
            <a:r>
              <a:rPr lang="ru-RU" sz="2200" b="0" dirty="0"/>
              <a:t> </a:t>
            </a:r>
            <a:r>
              <a:rPr lang="ru-RU" sz="2200" b="0" dirty="0" err="1"/>
              <a:t>себеп</a:t>
            </a:r>
            <a:r>
              <a:rPr lang="ru-RU" sz="2200" b="0" dirty="0"/>
              <a:t> </a:t>
            </a:r>
            <a:r>
              <a:rPr lang="ru-RU" sz="2200" b="0" dirty="0" err="1"/>
              <a:t>болатын</a:t>
            </a:r>
            <a:r>
              <a:rPr lang="ru-RU" sz="2200" b="0" dirty="0"/>
              <a:t> </a:t>
            </a:r>
            <a:r>
              <a:rPr lang="ru-RU" sz="2200" b="0" dirty="0" err="1"/>
              <a:t>химиялық заттар</a:t>
            </a:r>
            <a:r>
              <a:rPr lang="ru-RU" sz="2200" b="0" dirty="0"/>
              <a:t>) </a:t>
            </a:r>
            <a:r>
              <a:rPr lang="ru-RU" sz="2200" b="0" dirty="0" err="1"/>
              <a:t>көптеген азық-түліктерде кездеседі</a:t>
            </a:r>
            <a:r>
              <a:rPr lang="ru-RU" sz="2200" b="0" dirty="0"/>
              <a:t>, </a:t>
            </a:r>
            <a:r>
              <a:rPr lang="ru-RU" sz="2200" b="0" dirty="0" err="1"/>
              <a:t>әсіресе, майға қуырылған тағамдарда, консервіленген</a:t>
            </a:r>
            <a:r>
              <a:rPr lang="ru-RU" sz="2200" b="0" dirty="0"/>
              <a:t> </a:t>
            </a:r>
            <a:r>
              <a:rPr lang="ru-RU" sz="2200" b="0" dirty="0" err="1"/>
              <a:t>және маринадталған тағамдарда, ұзақ сақталынған азық-түліктерде, ысталған тағамдарда</a:t>
            </a:r>
            <a:endParaRPr lang="ru-RU" sz="2200" b="0" dirty="0"/>
          </a:p>
          <a:p>
            <a:pPr>
              <a:buNone/>
            </a:pPr>
            <a:r>
              <a:rPr lang="ru-RU" sz="2400" b="0" dirty="0"/>
              <a:t>      </a:t>
            </a:r>
            <a:r>
              <a:rPr lang="ru-RU" sz="2400" b="0" dirty="0" err="1"/>
              <a:t>Қажетті азық-түліктер.</a:t>
            </a:r>
            <a:r>
              <a:rPr lang="ru-RU" sz="2400" b="0" dirty="0"/>
              <a:t> </a:t>
            </a:r>
            <a:r>
              <a:rPr lang="ru-RU" sz="2400" b="0" dirty="0" err="1"/>
              <a:t>Сізге</a:t>
            </a:r>
            <a:r>
              <a:rPr lang="ru-RU" sz="2400" b="0" dirty="0"/>
              <a:t> </a:t>
            </a:r>
            <a:r>
              <a:rPr lang="ru-RU" sz="2400" b="0" dirty="0" err="1"/>
              <a:t>күн сайын</a:t>
            </a:r>
            <a:r>
              <a:rPr lang="ru-RU" sz="2400" b="0" dirty="0"/>
              <a:t> </a:t>
            </a:r>
            <a:r>
              <a:rPr lang="ru-RU" sz="2400" b="0" dirty="0" err="1"/>
              <a:t>жасұнықтардан </a:t>
            </a:r>
            <a:r>
              <a:rPr lang="ru-RU" sz="2400" b="0" dirty="0"/>
              <a:t>(клетчатка) </a:t>
            </a:r>
            <a:r>
              <a:rPr lang="ru-RU" sz="2400" b="0" dirty="0" err="1"/>
              <a:t>тұратын жемістер</a:t>
            </a:r>
            <a:r>
              <a:rPr lang="ru-RU" sz="2400" b="0" dirty="0"/>
              <a:t>, </a:t>
            </a:r>
            <a:r>
              <a:rPr lang="ru-RU" sz="2400" b="0" dirty="0" err="1"/>
              <a:t>көкөністер</a:t>
            </a:r>
            <a:r>
              <a:rPr lang="ru-RU" sz="2400" b="0" dirty="0"/>
              <a:t>, </a:t>
            </a:r>
            <a:r>
              <a:rPr lang="ru-RU" sz="2400" b="0" dirty="0" err="1"/>
              <a:t>шырындар</a:t>
            </a:r>
            <a:r>
              <a:rPr lang="ru-RU" sz="2400" b="0" dirty="0"/>
              <a:t> </a:t>
            </a:r>
            <a:r>
              <a:rPr lang="ru-RU" sz="2400" b="0" dirty="0" err="1"/>
              <a:t>және басқа </a:t>
            </a:r>
            <a:r>
              <a:rPr lang="ru-RU" sz="2400" b="0" dirty="0"/>
              <a:t>да </a:t>
            </a:r>
            <a:r>
              <a:rPr lang="ru-RU" sz="2400" b="0" dirty="0" err="1"/>
              <a:t>өсімдік құрамдас тағамдардың </a:t>
            </a:r>
            <a:r>
              <a:rPr lang="ru-RU" sz="2400" b="0" dirty="0"/>
              <a:t>5 </a:t>
            </a:r>
            <a:r>
              <a:rPr lang="ru-RU" sz="2400" b="0" dirty="0" err="1"/>
              <a:t>бөлшегін </a:t>
            </a:r>
            <a:r>
              <a:rPr lang="ru-RU" sz="2400" b="0" dirty="0"/>
              <a:t>(</a:t>
            </a:r>
            <a:r>
              <a:rPr lang="ru-RU" sz="2400" b="0" dirty="0" err="1"/>
              <a:t>порциясын</a:t>
            </a:r>
            <a:r>
              <a:rPr lang="ru-RU" sz="2400" b="0" dirty="0"/>
              <a:t>) </a:t>
            </a:r>
            <a:r>
              <a:rPr lang="ru-RU" sz="2400" b="0" dirty="0" err="1"/>
              <a:t>жеп</a:t>
            </a:r>
            <a:r>
              <a:rPr lang="ru-RU" sz="2400" b="0" dirty="0"/>
              <a:t> </a:t>
            </a:r>
            <a:r>
              <a:rPr lang="ru-RU" sz="2400" b="0" dirty="0" err="1"/>
              <a:t>отыру</a:t>
            </a:r>
            <a:r>
              <a:rPr lang="ru-RU" sz="2400" b="0" dirty="0"/>
              <a:t> </a:t>
            </a:r>
            <a:r>
              <a:rPr lang="ru-RU" sz="2400" b="0" dirty="0" err="1"/>
              <a:t>қажет</a:t>
            </a:r>
            <a:r>
              <a:rPr lang="ru-RU" sz="2400" b="0" dirty="0"/>
              <a:t>. </a:t>
            </a:r>
            <a:r>
              <a:rPr lang="ru-RU" sz="2400" b="0" dirty="0" err="1"/>
              <a:t>Жасыл</a:t>
            </a:r>
            <a:r>
              <a:rPr lang="ru-RU" sz="2400" b="0" dirty="0"/>
              <a:t>, </a:t>
            </a:r>
            <a:r>
              <a:rPr lang="ru-RU" sz="2400" b="0" dirty="0" err="1"/>
              <a:t>сары</a:t>
            </a:r>
            <a:r>
              <a:rPr lang="ru-RU" sz="2400" b="0" dirty="0"/>
              <a:t> </a:t>
            </a:r>
            <a:r>
              <a:rPr lang="ru-RU" sz="2400" b="0" dirty="0" err="1"/>
              <a:t>және қызғылт сары</a:t>
            </a:r>
            <a:r>
              <a:rPr lang="ru-RU" sz="2400" b="0" dirty="0"/>
              <a:t> </a:t>
            </a:r>
            <a:r>
              <a:rPr lang="ru-RU" sz="2400" b="0" dirty="0" err="1"/>
              <a:t>көкөністер </a:t>
            </a:r>
            <a:r>
              <a:rPr lang="ru-RU" sz="2400" b="0" dirty="0"/>
              <a:t>мен </a:t>
            </a:r>
            <a:r>
              <a:rPr lang="ru-RU" sz="2400" b="0" dirty="0" err="1"/>
              <a:t>жемістерді</a:t>
            </a:r>
            <a:r>
              <a:rPr lang="ru-RU" sz="2400" b="0" dirty="0"/>
              <a:t>, </a:t>
            </a:r>
            <a:r>
              <a:rPr lang="ru-RU" sz="2400" b="0" dirty="0" err="1"/>
              <a:t>цитрусты</a:t>
            </a:r>
            <a:r>
              <a:rPr lang="ru-RU" sz="2400" b="0" dirty="0"/>
              <a:t> </a:t>
            </a:r>
            <a:r>
              <a:rPr lang="ru-RU" sz="2400" b="0" dirty="0" err="1"/>
              <a:t>жемістерді</a:t>
            </a:r>
            <a:r>
              <a:rPr lang="ru-RU" sz="2400" b="0" dirty="0"/>
              <a:t>, </a:t>
            </a:r>
            <a:r>
              <a:rPr lang="ru-RU" sz="2400" b="0" dirty="0" err="1"/>
              <a:t>жидектерді</a:t>
            </a:r>
            <a:r>
              <a:rPr lang="ru-RU" sz="2400" b="0" dirty="0"/>
              <a:t>, </a:t>
            </a:r>
            <a:r>
              <a:rPr lang="ru-RU" sz="2400" b="0" dirty="0" err="1"/>
              <a:t>құрғатылған жемістерді</a:t>
            </a:r>
            <a:r>
              <a:rPr lang="ru-RU" sz="2400" b="0" dirty="0"/>
              <a:t>, </a:t>
            </a:r>
            <a:r>
              <a:rPr lang="ru-RU" sz="2400" b="0" dirty="0" err="1"/>
              <a:t>теңіз азық-түліктерін</a:t>
            </a:r>
            <a:r>
              <a:rPr lang="ru-RU" sz="2400" b="0" dirty="0"/>
              <a:t>, </a:t>
            </a:r>
            <a:r>
              <a:rPr lang="ru-RU" sz="2400" b="0" dirty="0" err="1"/>
              <a:t>пияз</a:t>
            </a:r>
            <a:r>
              <a:rPr lang="ru-RU" sz="2400" b="0" dirty="0"/>
              <a:t> </a:t>
            </a:r>
            <a:r>
              <a:rPr lang="ru-RU" sz="2400" b="0" dirty="0" err="1"/>
              <a:t>бен</a:t>
            </a:r>
            <a:r>
              <a:rPr lang="ru-RU" sz="2400" b="0" dirty="0"/>
              <a:t> </a:t>
            </a:r>
            <a:r>
              <a:rPr lang="ru-RU" sz="2400" b="0" dirty="0" err="1"/>
              <a:t>сарымсақты тұтыну ерекше</a:t>
            </a:r>
            <a:r>
              <a:rPr lang="ru-RU" sz="2400" b="0" dirty="0"/>
              <a:t> </a:t>
            </a:r>
            <a:r>
              <a:rPr lang="ru-RU" sz="2400" b="0" dirty="0" err="1"/>
              <a:t>пайдалы</a:t>
            </a:r>
            <a:r>
              <a:rPr lang="ru-RU" sz="2400" b="0" dirty="0"/>
              <a:t>. </a:t>
            </a:r>
            <a:r>
              <a:rPr lang="ru-RU" sz="2400" b="0" dirty="0" err="1"/>
              <a:t>Қызыл көкөністердің ішінде</a:t>
            </a:r>
            <a:r>
              <a:rPr lang="ru-RU" sz="2400" b="0" dirty="0"/>
              <a:t> </a:t>
            </a:r>
            <a:r>
              <a:rPr lang="ru-RU" sz="2400" b="0" dirty="0" err="1"/>
              <a:t>ең тамаша</a:t>
            </a:r>
            <a:r>
              <a:rPr lang="ru-RU" sz="2400" b="0" dirty="0"/>
              <a:t> </a:t>
            </a:r>
            <a:r>
              <a:rPr lang="ru-RU" sz="2400" b="0" dirty="0" err="1"/>
              <a:t>таңдау </a:t>
            </a:r>
            <a:r>
              <a:rPr lang="ru-RU" sz="2400" b="0" dirty="0"/>
              <a:t>— </a:t>
            </a:r>
            <a:r>
              <a:rPr lang="ru-RU" sz="2400" b="0" dirty="0" err="1"/>
              <a:t>қызанаққа тиесілі</a:t>
            </a:r>
            <a:r>
              <a:rPr lang="ru-RU" sz="2400" b="0" dirty="0"/>
              <a:t>.</a:t>
            </a:r>
            <a:endParaRPr lang="ru-RU" sz="2200" b="0" dirty="0"/>
          </a:p>
        </p:txBody>
      </p:sp>
    </p:spTree>
    <p:extLst>
      <p:ext uri="{BB962C8B-B14F-4D97-AF65-F5344CB8AC3E}">
        <p14:creationId xmlns:p14="http://schemas.microsoft.com/office/powerpoint/2010/main" val="2218485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Прямоугольник 1"/>
          <p:cNvSpPr/>
          <p:nvPr/>
        </p:nvSpPr>
        <p:spPr>
          <a:xfrm>
            <a:off x="2145015" y="254097"/>
            <a:ext cx="4752528" cy="57606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a:t>Ісіке қарсы вакциналар</a:t>
            </a:r>
          </a:p>
        </p:txBody>
      </p:sp>
      <p:sp>
        <p:nvSpPr>
          <p:cNvPr id="1048610" name="Скругленный прямоугольник 2"/>
          <p:cNvSpPr/>
          <p:nvPr/>
        </p:nvSpPr>
        <p:spPr>
          <a:xfrm>
            <a:off x="342147" y="1695582"/>
            <a:ext cx="2376264" cy="57606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ru-RU" dirty="0"/>
              <a:t>аутологиялық.</a:t>
            </a:r>
          </a:p>
        </p:txBody>
      </p:sp>
      <p:sp>
        <p:nvSpPr>
          <p:cNvPr id="1048611" name="Скругленный прямоугольник 3"/>
          <p:cNvSpPr/>
          <p:nvPr/>
        </p:nvSpPr>
        <p:spPr>
          <a:xfrm>
            <a:off x="6228184" y="1412776"/>
            <a:ext cx="2520280" cy="57606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ru-RU" dirty="0"/>
              <a:t>аллогендік.</a:t>
            </a:r>
          </a:p>
        </p:txBody>
      </p:sp>
      <p:sp>
        <p:nvSpPr>
          <p:cNvPr id="1048612" name="Скругленный прямоугольник 4"/>
          <p:cNvSpPr/>
          <p:nvPr/>
        </p:nvSpPr>
        <p:spPr>
          <a:xfrm>
            <a:off x="4795410" y="2276872"/>
            <a:ext cx="2952328" cy="57606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ru-RU" dirty="0"/>
              <a:t>Антигендік вакциналар:</a:t>
            </a:r>
          </a:p>
        </p:txBody>
      </p:sp>
      <p:sp>
        <p:nvSpPr>
          <p:cNvPr id="1048613" name="Скругленный прямоугольник 5"/>
          <p:cNvSpPr/>
          <p:nvPr/>
        </p:nvSpPr>
        <p:spPr>
          <a:xfrm>
            <a:off x="1115616" y="2728888"/>
            <a:ext cx="2664296" cy="102892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ru-RU" dirty="0"/>
              <a:t>– ісіктік клеткалардың белоктары немесе белок фрагменттері;</a:t>
            </a:r>
          </a:p>
        </p:txBody>
      </p:sp>
      <p:sp>
        <p:nvSpPr>
          <p:cNvPr id="1048614" name="Скругленный прямоугольник 6"/>
          <p:cNvSpPr/>
          <p:nvPr/>
        </p:nvSpPr>
        <p:spPr>
          <a:xfrm>
            <a:off x="5313367" y="3573016"/>
            <a:ext cx="3168352" cy="64807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ru-RU" dirty="0"/>
              <a:t>құрамында ДНК және  РНКлары бар вакцинлар</a:t>
            </a:r>
          </a:p>
        </p:txBody>
      </p:sp>
      <p:sp>
        <p:nvSpPr>
          <p:cNvPr id="1048615" name="Скругленный прямоугольник 7"/>
          <p:cNvSpPr/>
          <p:nvPr/>
        </p:nvSpPr>
        <p:spPr>
          <a:xfrm>
            <a:off x="539552" y="4686128"/>
            <a:ext cx="2664296" cy="57606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ru-RU" dirty="0"/>
              <a:t>рекомбинанттық вирустар;</a:t>
            </a:r>
          </a:p>
        </p:txBody>
      </p:sp>
      <p:sp>
        <p:nvSpPr>
          <p:cNvPr id="1048616" name="Скругленный прямоугольник 8"/>
          <p:cNvSpPr/>
          <p:nvPr/>
        </p:nvSpPr>
        <p:spPr>
          <a:xfrm>
            <a:off x="3801199" y="5066129"/>
            <a:ext cx="3024336" cy="57606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dirty="0"/>
              <a:t> антиидиотиптік  вакциналар</a:t>
            </a:r>
          </a:p>
        </p:txBody>
      </p:sp>
      <p:cxnSp>
        <p:nvCxnSpPr>
          <p:cNvPr id="3145728" name="Прямая со стрелкой 10"/>
          <p:cNvCxnSpPr>
            <a:cxnSpLocks/>
            <a:stCxn id="1048609" idx="2"/>
          </p:cNvCxnSpPr>
          <p:nvPr/>
        </p:nvCxnSpPr>
        <p:spPr>
          <a:xfrm flipH="1">
            <a:off x="1530279" y="830161"/>
            <a:ext cx="2991000" cy="79863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145729" name="Прямая со стрелкой 12"/>
          <p:cNvCxnSpPr>
            <a:cxnSpLocks/>
            <a:stCxn id="1048609" idx="2"/>
            <a:endCxn id="1048613" idx="0"/>
          </p:cNvCxnSpPr>
          <p:nvPr/>
        </p:nvCxnSpPr>
        <p:spPr>
          <a:xfrm flipH="1">
            <a:off x="2447764" y="830161"/>
            <a:ext cx="2073515" cy="189872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145730" name="Прямая со стрелкой 14"/>
          <p:cNvCxnSpPr>
            <a:cxnSpLocks/>
            <a:stCxn id="1048609" idx="2"/>
          </p:cNvCxnSpPr>
          <p:nvPr/>
        </p:nvCxnSpPr>
        <p:spPr>
          <a:xfrm>
            <a:off x="4521279" y="830161"/>
            <a:ext cx="3147065" cy="39931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145731" name="Прямая со стрелкой 16"/>
          <p:cNvCxnSpPr>
            <a:cxnSpLocks/>
            <a:stCxn id="1048609" idx="2"/>
          </p:cNvCxnSpPr>
          <p:nvPr/>
        </p:nvCxnSpPr>
        <p:spPr>
          <a:xfrm>
            <a:off x="4521279" y="830161"/>
            <a:ext cx="1573532" cy="130269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145732" name="Прямая со стрелкой 18"/>
          <p:cNvCxnSpPr>
            <a:cxnSpLocks/>
            <a:stCxn id="1048609" idx="2"/>
          </p:cNvCxnSpPr>
          <p:nvPr/>
        </p:nvCxnSpPr>
        <p:spPr>
          <a:xfrm>
            <a:off x="4521279" y="830161"/>
            <a:ext cx="0" cy="356793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145733" name="Прямая со стрелкой 20"/>
          <p:cNvCxnSpPr>
            <a:cxnSpLocks/>
          </p:cNvCxnSpPr>
          <p:nvPr/>
        </p:nvCxnSpPr>
        <p:spPr>
          <a:xfrm flipH="1">
            <a:off x="2718411" y="944920"/>
            <a:ext cx="1802868" cy="356793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Скругленный прямоугольник 1"/>
          <p:cNvSpPr/>
          <p:nvPr/>
        </p:nvSpPr>
        <p:spPr>
          <a:xfrm>
            <a:off x="323528" y="4725144"/>
            <a:ext cx="8280920" cy="1800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ru-RU" dirty="0">
                <a:latin typeface="Times New Roman" panose="02020603050405020304" pitchFamily="18" charset="0"/>
                <a:cs typeface="Times New Roman" panose="02020603050405020304" pitchFamily="18" charset="0"/>
              </a:rPr>
              <a:t> Клеткалық вакцинаны пациентке енгізгенде оның организмінде ісіктік антигендерге қарсы иммундық жауап пайда болады. Ісікке қарсы клеткалық вакцинаның екі түрі бар;</a:t>
            </a:r>
          </a:p>
          <a:p>
            <a:pPr algn="just"/>
            <a:r>
              <a:rPr lang="ru-RU" dirty="0">
                <a:latin typeface="Times New Roman" panose="02020603050405020304" pitchFamily="18" charset="0"/>
                <a:cs typeface="Times New Roman" panose="02020603050405020304" pitchFamily="18" charset="0"/>
              </a:rPr>
              <a:t>   аутологиялық клеткалық вакцина -пациенттің өз клеткасынан тұрады. </a:t>
            </a:r>
          </a:p>
          <a:p>
            <a:pPr algn="just"/>
            <a:r>
              <a:rPr lang="ru-RU" dirty="0">
                <a:latin typeface="Times New Roman" panose="02020603050405020304" pitchFamily="18" charset="0"/>
                <a:cs typeface="Times New Roman" panose="02020603050405020304" pitchFamily="18" charset="0"/>
              </a:rPr>
              <a:t>   аллогендік клеткалық вакцина -басқа пациенттің түгелдей инактивтелген клеткаларынан тұрады. </a:t>
            </a:r>
          </a:p>
        </p:txBody>
      </p:sp>
      <p:pic>
        <p:nvPicPr>
          <p:cNvPr id="2097162" name="Picture 2" descr="C:\Users\user\Desktop\img72.jpg"/>
          <p:cNvPicPr>
            <a:picLocks noChangeAspect="1" noChangeArrowheads="1"/>
          </p:cNvPicPr>
          <p:nvPr/>
        </p:nvPicPr>
        <p:blipFill>
          <a:blip r:embed="rId2"/>
          <a:srcRect/>
          <a:stretch>
            <a:fillRect/>
          </a:stretch>
        </p:blipFill>
        <p:spPr bwMode="auto">
          <a:xfrm>
            <a:off x="629308" y="188640"/>
            <a:ext cx="7669360" cy="4176464"/>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Заголовок 1"/>
          <p:cNvSpPr>
            <a:spLocks noGrp="1"/>
          </p:cNvSpPr>
          <p:nvPr>
            <p:ph type="title"/>
          </p:nvPr>
        </p:nvSpPr>
        <p:spPr>
          <a:xfrm>
            <a:off x="1676400" y="260648"/>
            <a:ext cx="5791200" cy="1371600"/>
          </a:xfrm>
        </p:spPr>
        <p:txBody>
          <a:bodyPr/>
          <a:lstStyle/>
          <a:p>
            <a:pPr algn="ctr"/>
            <a:r>
              <a:rPr lang="kk-KZ" dirty="0"/>
              <a:t>Жоспар</a:t>
            </a:r>
            <a:endParaRPr lang="ru-RU" dirty="0"/>
          </a:p>
        </p:txBody>
      </p:sp>
      <p:sp>
        <p:nvSpPr>
          <p:cNvPr id="1048598" name="Объект 2"/>
          <p:cNvSpPr>
            <a:spLocks noGrp="1"/>
          </p:cNvSpPr>
          <p:nvPr>
            <p:ph idx="1"/>
          </p:nvPr>
        </p:nvSpPr>
        <p:spPr/>
        <p:txBody>
          <a:bodyPr/>
          <a:lstStyle/>
          <a:p>
            <a:r>
              <a:rPr lang="en-US" dirty="0"/>
              <a:t>I.</a:t>
            </a:r>
            <a:r>
              <a:rPr lang="kk-KZ" dirty="0"/>
              <a:t>Кіріспе</a:t>
            </a:r>
            <a:endParaRPr lang="en-US" dirty="0"/>
          </a:p>
          <a:p>
            <a:r>
              <a:rPr lang="en-US" dirty="0"/>
              <a:t>II.</a:t>
            </a:r>
            <a:r>
              <a:rPr lang="kk-KZ" dirty="0"/>
              <a:t>Негізгі бөлім</a:t>
            </a:r>
          </a:p>
          <a:p>
            <a:r>
              <a:rPr lang="kk-KZ" dirty="0"/>
              <a:t>   1</a:t>
            </a:r>
            <a:r>
              <a:rPr lang="en-US" dirty="0"/>
              <a:t>)</a:t>
            </a:r>
            <a:r>
              <a:rPr lang="ru-RU" dirty="0"/>
              <a:t> Өкпе ісігіне қарсы вакцина</a:t>
            </a:r>
            <a:endParaRPr lang="en-US" dirty="0"/>
          </a:p>
          <a:p>
            <a:r>
              <a:rPr lang="en-US" dirty="0"/>
              <a:t>   2)</a:t>
            </a:r>
            <a:r>
              <a:rPr lang="ru-RU" dirty="0"/>
              <a:t> Жатыр мойын ісігіне қарсы вакцина</a:t>
            </a:r>
            <a:endParaRPr lang="en-US" dirty="0"/>
          </a:p>
          <a:p>
            <a:r>
              <a:rPr lang="en-US" dirty="0"/>
              <a:t>   3)</a:t>
            </a:r>
            <a:r>
              <a:rPr lang="ru-RU" dirty="0"/>
              <a:t> Ісікке қарсы дәрілік препараттар</a:t>
            </a:r>
            <a:endParaRPr lang="en-US" dirty="0"/>
          </a:p>
          <a:p>
            <a:r>
              <a:rPr lang="en-US" dirty="0"/>
              <a:t>III.</a:t>
            </a:r>
            <a:r>
              <a:rPr lang="kk-KZ" dirty="0"/>
              <a:t>Қорытынды</a:t>
            </a:r>
            <a:endParaRPr lang="en-US" dirty="0"/>
          </a:p>
          <a:p>
            <a:r>
              <a:rPr lang="en-US" dirty="0"/>
              <a:t>IV.</a:t>
            </a:r>
            <a:r>
              <a:rPr lang="kk-KZ" dirty="0"/>
              <a:t>Пайдаланылған әдебиеттер</a:t>
            </a: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Заголовок 1"/>
          <p:cNvSpPr>
            <a:spLocks noGrp="1"/>
          </p:cNvSpPr>
          <p:nvPr>
            <p:ph type="title"/>
          </p:nvPr>
        </p:nvSpPr>
        <p:spPr>
          <a:xfrm>
            <a:off x="606388" y="260648"/>
            <a:ext cx="7931224" cy="1371600"/>
          </a:xfrm>
        </p:spPr>
        <p:style>
          <a:lnRef idx="2">
            <a:schemeClr val="accent5"/>
          </a:lnRef>
          <a:fillRef idx="1">
            <a:schemeClr val="lt1"/>
          </a:fillRef>
          <a:effectRef idx="0">
            <a:schemeClr val="accent5"/>
          </a:effectRef>
          <a:fontRef idx="minor">
            <a:schemeClr val="dk1"/>
          </a:fontRef>
        </p:style>
        <p:txBody>
          <a:bodyPr>
            <a:noAutofit/>
          </a:bodyPr>
          <a:lstStyle/>
          <a:p>
            <a:pPr algn="ctr"/>
            <a:r>
              <a:rPr lang="ru-RU" sz="1800" dirty="0">
                <a:latin typeface="Times New Roman" panose="02020603050405020304" pitchFamily="18" charset="0"/>
                <a:cs typeface="Times New Roman" panose="02020603050405020304" pitchFamily="18" charset="0"/>
              </a:rPr>
              <a:t>Антигендік вакциналар құрамында толық клеткалар болмайды, тек ісік клеткаларының антигендеріболады.  Антигендерді антигендік вакцинаның ққұрамына енгізудің екі түрі бар:</a:t>
            </a:r>
            <a:endParaRPr lang="ru-RU" dirty="0"/>
          </a:p>
        </p:txBody>
      </p:sp>
      <p:sp>
        <p:nvSpPr>
          <p:cNvPr id="1048625" name="Объект 2"/>
          <p:cNvSpPr>
            <a:spLocks noGrp="1"/>
          </p:cNvSpPr>
          <p:nvPr>
            <p:ph sz="half" idx="1"/>
          </p:nvPr>
        </p:nvSpPr>
        <p:spPr>
          <a:xfrm>
            <a:off x="899592" y="1916831"/>
            <a:ext cx="3291840" cy="4525963"/>
          </a:xfrm>
        </p:spPr>
        <p:style>
          <a:lnRef idx="1">
            <a:schemeClr val="accent5"/>
          </a:lnRef>
          <a:fillRef idx="2">
            <a:schemeClr val="accent5"/>
          </a:fillRef>
          <a:effectRef idx="1">
            <a:schemeClr val="accent5"/>
          </a:effectRef>
          <a:fontRef idx="minor">
            <a:schemeClr val="dk1"/>
          </a:fontRef>
        </p:style>
        <p:txBody>
          <a:bodyPr/>
          <a:lstStyle/>
          <a:p>
            <a:r>
              <a:rPr lang="ru-RU" dirty="0"/>
              <a:t>—  ісіктік клеткалардың белоктары мен белоктық фрагменттері организмге вакцина түрінде енгізіледі; </a:t>
            </a:r>
          </a:p>
          <a:p>
            <a:endParaRPr lang="ru-RU" dirty="0"/>
          </a:p>
        </p:txBody>
      </p:sp>
      <p:sp>
        <p:nvSpPr>
          <p:cNvPr id="1048626" name="Объект 3"/>
          <p:cNvSpPr>
            <a:spLocks noGrp="1"/>
          </p:cNvSpPr>
          <p:nvPr>
            <p:ph sz="half" idx="2"/>
          </p:nvPr>
        </p:nvSpPr>
        <p:spPr>
          <a:xfrm>
            <a:off x="4788024" y="1916830"/>
            <a:ext cx="3291840" cy="4525963"/>
          </a:xfrm>
        </p:spPr>
        <p:style>
          <a:lnRef idx="1">
            <a:schemeClr val="accent3"/>
          </a:lnRef>
          <a:fillRef idx="2">
            <a:schemeClr val="accent3"/>
          </a:fillRef>
          <a:effectRef idx="1">
            <a:schemeClr val="accent3"/>
          </a:effectRef>
          <a:fontRef idx="minor">
            <a:schemeClr val="dk1"/>
          </a:fontRef>
        </p:style>
        <p:txBody>
          <a:bodyPr/>
          <a:lstStyle/>
          <a:p>
            <a:r>
              <a:rPr lang="ru-RU" dirty="0"/>
              <a:t>— организмге генетикалық материал енгізіледі (ДНК- және РНК-вакциналар).</a:t>
            </a:r>
          </a:p>
          <a:p>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EF6EB85-C710-48D8-8F69-086D6F4C2485}"/>
              </a:ext>
            </a:extLst>
          </p:cNvPr>
          <p:cNvSpPr>
            <a:spLocks noGrp="1"/>
          </p:cNvSpPr>
          <p:nvPr>
            <p:ph type="title"/>
          </p:nvPr>
        </p:nvSpPr>
        <p:spPr>
          <a:xfrm>
            <a:off x="457200" y="152718"/>
            <a:ext cx="8686800" cy="1371600"/>
          </a:xfrm>
        </p:spPr>
        <p:txBody>
          <a:bodyPr>
            <a:noAutofit/>
          </a:bodyPr>
          <a:lstStyle/>
          <a:p>
            <a:r>
              <a:rPr lang="ru-RU" sz="2000" dirty="0">
                <a:latin typeface="+mn-lt"/>
              </a:rPr>
              <a:t>Вакцина </a:t>
            </a:r>
            <a:r>
              <a:rPr lang="ru-RU" sz="2000" dirty="0" err="1">
                <a:latin typeface="+mn-lt"/>
              </a:rPr>
              <a:t>жасаушылардың</a:t>
            </a:r>
            <a:r>
              <a:rPr lang="ru-RU" sz="2000" dirty="0">
                <a:latin typeface="+mn-lt"/>
              </a:rPr>
              <a:t> </a:t>
            </a:r>
            <a:r>
              <a:rPr lang="ru-RU" sz="2000" dirty="0" err="1">
                <a:latin typeface="+mn-lt"/>
              </a:rPr>
              <a:t>міндеті</a:t>
            </a:r>
            <a:r>
              <a:rPr lang="ru-RU" sz="2000" dirty="0">
                <a:latin typeface="+mn-lt"/>
              </a:rPr>
              <a:t> </a:t>
            </a:r>
            <a:r>
              <a:rPr lang="ru-RU" sz="2000" dirty="0" err="1">
                <a:latin typeface="+mn-lt"/>
              </a:rPr>
              <a:t>проблемаларды</a:t>
            </a:r>
            <a:r>
              <a:rPr lang="ru-RU" sz="2000" dirty="0">
                <a:latin typeface="+mn-lt"/>
              </a:rPr>
              <a:t> </a:t>
            </a:r>
            <a:r>
              <a:rPr lang="ru-RU" sz="2000" dirty="0" err="1">
                <a:latin typeface="+mn-lt"/>
              </a:rPr>
              <a:t>ақылға</a:t>
            </a:r>
            <a:r>
              <a:rPr lang="ru-RU" sz="2000" dirty="0">
                <a:latin typeface="+mn-lt"/>
              </a:rPr>
              <a:t> </a:t>
            </a:r>
            <a:r>
              <a:rPr lang="ru-RU" sz="2000" dirty="0" err="1">
                <a:latin typeface="+mn-lt"/>
              </a:rPr>
              <a:t>қонымды</a:t>
            </a:r>
            <a:r>
              <a:rPr lang="ru-RU" sz="2000" dirty="0">
                <a:latin typeface="+mn-lt"/>
              </a:rPr>
              <a:t> </a:t>
            </a:r>
            <a:r>
              <a:rPr lang="ru-RU" sz="2000" dirty="0" err="1">
                <a:latin typeface="+mn-lt"/>
              </a:rPr>
              <a:t>шешу</a:t>
            </a:r>
            <a:r>
              <a:rPr lang="ru-RU" sz="2000" dirty="0">
                <a:latin typeface="+mn-lt"/>
              </a:rPr>
              <a:t> </a:t>
            </a:r>
            <a:r>
              <a:rPr lang="ru-RU" sz="2000" dirty="0" err="1">
                <a:latin typeface="+mn-lt"/>
              </a:rPr>
              <a:t>және</a:t>
            </a:r>
            <a:r>
              <a:rPr lang="ru-RU" sz="2000" dirty="0">
                <a:latin typeface="+mn-lt"/>
              </a:rPr>
              <a:t> </a:t>
            </a:r>
            <a:r>
              <a:rPr lang="ru-RU" sz="2000" dirty="0" err="1">
                <a:latin typeface="+mn-lt"/>
              </a:rPr>
              <a:t>қажетті</a:t>
            </a:r>
            <a:r>
              <a:rPr lang="ru-RU" sz="2000" dirty="0">
                <a:latin typeface="+mn-lt"/>
              </a:rPr>
              <a:t> </a:t>
            </a:r>
            <a:r>
              <a:rPr lang="ru-RU" sz="2000" dirty="0" err="1">
                <a:latin typeface="+mn-lt"/>
              </a:rPr>
              <a:t>критерийлерді</a:t>
            </a:r>
            <a:r>
              <a:rPr lang="ru-RU" sz="2000" dirty="0">
                <a:latin typeface="+mn-lt"/>
              </a:rPr>
              <a:t> </a:t>
            </a:r>
            <a:r>
              <a:rPr lang="ru-RU" sz="2000" dirty="0" err="1">
                <a:latin typeface="+mn-lt"/>
              </a:rPr>
              <a:t>қанағаттандыратын</a:t>
            </a:r>
            <a:r>
              <a:rPr lang="ru-RU" sz="2000" dirty="0">
                <a:latin typeface="+mn-lt"/>
              </a:rPr>
              <a:t> вакцинация </a:t>
            </a:r>
            <a:r>
              <a:rPr lang="ru-RU" sz="2000" dirty="0" err="1">
                <a:latin typeface="+mn-lt"/>
              </a:rPr>
              <a:t>препараттарын</a:t>
            </a:r>
            <a:r>
              <a:rPr lang="ru-RU" sz="2000" dirty="0">
                <a:latin typeface="+mn-lt"/>
              </a:rPr>
              <a:t> </a:t>
            </a:r>
            <a:r>
              <a:rPr lang="ru-RU" sz="2000" dirty="0" err="1">
                <a:latin typeface="+mn-lt"/>
              </a:rPr>
              <a:t>жасау</a:t>
            </a:r>
            <a:r>
              <a:rPr lang="ru-RU" sz="2000" dirty="0">
                <a:latin typeface="+mn-lt"/>
              </a:rPr>
              <a:t> </a:t>
            </a:r>
            <a:r>
              <a:rPr lang="ru-RU" sz="2000" dirty="0" err="1">
                <a:latin typeface="+mn-lt"/>
              </a:rPr>
              <a:t>болуы</a:t>
            </a:r>
            <a:r>
              <a:rPr lang="ru-RU" sz="2000" dirty="0">
                <a:latin typeface="+mn-lt"/>
              </a:rPr>
              <a:t> </a:t>
            </a:r>
            <a:r>
              <a:rPr lang="ru-RU" sz="2000" dirty="0" err="1">
                <a:latin typeface="+mn-lt"/>
              </a:rPr>
              <a:t>керек</a:t>
            </a:r>
            <a:r>
              <a:rPr lang="ru-RU" sz="2000" dirty="0">
                <a:latin typeface="+mn-lt"/>
              </a:rPr>
              <a:t>:</a:t>
            </a:r>
          </a:p>
        </p:txBody>
      </p:sp>
      <p:sp>
        <p:nvSpPr>
          <p:cNvPr id="3" name="Объект 2">
            <a:extLst>
              <a:ext uri="{FF2B5EF4-FFF2-40B4-BE49-F238E27FC236}">
                <a16:creationId xmlns:a16="http://schemas.microsoft.com/office/drawing/2014/main" xmlns="" id="{9FB17CF8-28E8-421E-98C1-CD088FD662C8}"/>
              </a:ext>
            </a:extLst>
          </p:cNvPr>
          <p:cNvSpPr>
            <a:spLocks noGrp="1"/>
          </p:cNvSpPr>
          <p:nvPr>
            <p:ph idx="1"/>
          </p:nvPr>
        </p:nvSpPr>
        <p:spPr>
          <a:xfrm>
            <a:off x="228600" y="1766954"/>
            <a:ext cx="8686800" cy="5105400"/>
          </a:xfrm>
        </p:spPr>
        <p:txBody>
          <a:bodyPr>
            <a:normAutofit/>
          </a:bodyPr>
          <a:lstStyle/>
          <a:p>
            <a:pPr marL="342900" indent="-342900">
              <a:buFont typeface="Wingdings" panose="05000000000000000000" pitchFamily="2" charset="2"/>
              <a:buChar char="Ø"/>
            </a:pPr>
            <a:r>
              <a:rPr lang="ru-RU" dirty="0"/>
              <a:t>вакцина </a:t>
            </a:r>
            <a:r>
              <a:rPr lang="ru-RU" dirty="0" err="1"/>
              <a:t>жанама</a:t>
            </a:r>
            <a:r>
              <a:rPr lang="ru-RU" dirty="0"/>
              <a:t> </a:t>
            </a:r>
            <a:r>
              <a:rPr lang="ru-RU" dirty="0" err="1"/>
              <a:t>биологиялық</a:t>
            </a:r>
            <a:r>
              <a:rPr lang="ru-RU" dirty="0"/>
              <a:t> </a:t>
            </a:r>
            <a:r>
              <a:rPr lang="ru-RU" dirty="0" err="1"/>
              <a:t>қауіптің</a:t>
            </a:r>
            <a:r>
              <a:rPr lang="ru-RU" dirty="0"/>
              <a:t> </a:t>
            </a:r>
            <a:r>
              <a:rPr lang="ru-RU" dirty="0" err="1"/>
              <a:t>көзі</a:t>
            </a:r>
            <a:r>
              <a:rPr lang="ru-RU" dirty="0"/>
              <a:t> </a:t>
            </a:r>
            <a:r>
              <a:rPr lang="ru-RU" dirty="0" err="1"/>
              <a:t>болмауы</a:t>
            </a:r>
            <a:r>
              <a:rPr lang="ru-RU" dirty="0"/>
              <a:t> </a:t>
            </a:r>
            <a:r>
              <a:rPr lang="ru-RU" dirty="0" err="1"/>
              <a:t>керек</a:t>
            </a:r>
            <a:r>
              <a:rPr lang="ru-RU" dirty="0"/>
              <a:t>;</a:t>
            </a:r>
          </a:p>
          <a:p>
            <a:pPr marL="342900" indent="-342900">
              <a:buFont typeface="Wingdings" panose="05000000000000000000" pitchFamily="2" charset="2"/>
              <a:buChar char="Ø"/>
            </a:pPr>
            <a:r>
              <a:rPr lang="ru-RU" dirty="0"/>
              <a:t>вакцина </a:t>
            </a:r>
            <a:r>
              <a:rPr lang="ru-RU" dirty="0" err="1"/>
              <a:t>патогендік</a:t>
            </a:r>
            <a:r>
              <a:rPr lang="ru-RU" dirty="0"/>
              <a:t> </a:t>
            </a:r>
            <a:r>
              <a:rPr lang="ru-RU" dirty="0" err="1"/>
              <a:t>иммундық</a:t>
            </a:r>
            <a:r>
              <a:rPr lang="ru-RU" dirty="0"/>
              <a:t> </a:t>
            </a:r>
            <a:r>
              <a:rPr lang="ru-RU" dirty="0" err="1"/>
              <a:t>процестерді</a:t>
            </a:r>
            <a:r>
              <a:rPr lang="ru-RU" dirty="0"/>
              <a:t> </a:t>
            </a:r>
            <a:r>
              <a:rPr lang="ru-RU" dirty="0" err="1"/>
              <a:t>тудырмауы</a:t>
            </a:r>
            <a:r>
              <a:rPr lang="ru-RU" dirty="0"/>
              <a:t> </a:t>
            </a:r>
            <a:r>
              <a:rPr lang="ru-RU" dirty="0" err="1"/>
              <a:t>керек</a:t>
            </a:r>
            <a:r>
              <a:rPr lang="ru-RU" dirty="0"/>
              <a:t> (</a:t>
            </a:r>
            <a:r>
              <a:rPr lang="ru-RU" dirty="0" err="1"/>
              <a:t>инфекцияны</a:t>
            </a:r>
            <a:r>
              <a:rPr lang="ru-RU" dirty="0"/>
              <a:t> </a:t>
            </a:r>
            <a:r>
              <a:rPr lang="ru-RU" dirty="0" err="1"/>
              <a:t>күшейтетін</a:t>
            </a:r>
            <a:r>
              <a:rPr lang="ru-RU" dirty="0"/>
              <a:t> </a:t>
            </a:r>
            <a:r>
              <a:rPr lang="ru-RU" dirty="0" err="1"/>
              <a:t>антиденелер</a:t>
            </a:r>
            <a:r>
              <a:rPr lang="ru-RU" dirty="0"/>
              <a:t> </a:t>
            </a:r>
            <a:r>
              <a:rPr lang="ru-RU" dirty="0" err="1"/>
              <a:t>түрі</a:t>
            </a:r>
            <a:r>
              <a:rPr lang="ru-RU" dirty="0"/>
              <a:t> </a:t>
            </a:r>
            <a:r>
              <a:rPr lang="ru-RU" dirty="0" err="1"/>
              <a:t>және</a:t>
            </a:r>
            <a:r>
              <a:rPr lang="ru-RU" dirty="0"/>
              <a:t> т. б.);</a:t>
            </a:r>
          </a:p>
          <a:p>
            <a:pPr marL="342900" indent="-342900">
              <a:buFont typeface="Wingdings" panose="05000000000000000000" pitchFamily="2" charset="2"/>
              <a:buChar char="Ø"/>
            </a:pPr>
            <a:r>
              <a:rPr lang="ru-RU" dirty="0"/>
              <a:t>вакцина </a:t>
            </a:r>
            <a:r>
              <a:rPr lang="ru-RU" dirty="0" err="1"/>
              <a:t>протективті</a:t>
            </a:r>
            <a:r>
              <a:rPr lang="ru-RU" dirty="0"/>
              <a:t> </a:t>
            </a:r>
            <a:r>
              <a:rPr lang="ru-RU" dirty="0" err="1"/>
              <a:t>иммунитетті</a:t>
            </a:r>
            <a:r>
              <a:rPr lang="ru-RU" dirty="0"/>
              <a:t> </a:t>
            </a:r>
            <a:r>
              <a:rPr lang="ru-RU" dirty="0" err="1"/>
              <a:t>тиімді</a:t>
            </a:r>
            <a:r>
              <a:rPr lang="ru-RU" dirty="0"/>
              <a:t> </a:t>
            </a:r>
            <a:r>
              <a:rPr lang="ru-RU" dirty="0" err="1"/>
              <a:t>индукциялауы</a:t>
            </a:r>
            <a:r>
              <a:rPr lang="ru-RU" dirty="0"/>
              <a:t> </a:t>
            </a:r>
            <a:r>
              <a:rPr lang="ru-RU" dirty="0" err="1"/>
              <a:t>керек</a:t>
            </a:r>
            <a:r>
              <a:rPr lang="ru-RU" dirty="0"/>
              <a:t>;</a:t>
            </a:r>
          </a:p>
          <a:p>
            <a:pPr marL="342900" indent="-342900">
              <a:buFont typeface="Wingdings" panose="05000000000000000000" pitchFamily="2" charset="2"/>
              <a:buChar char="Ø"/>
            </a:pPr>
            <a:r>
              <a:rPr lang="ru-RU" dirty="0" err="1"/>
              <a:t>егер</a:t>
            </a:r>
            <a:r>
              <a:rPr lang="ru-RU" dirty="0"/>
              <a:t> </a:t>
            </a:r>
            <a:r>
              <a:rPr lang="ru-RU" dirty="0" err="1"/>
              <a:t>вакцинацияның</a:t>
            </a:r>
            <a:r>
              <a:rPr lang="ru-RU" dirty="0"/>
              <a:t> </a:t>
            </a:r>
            <a:r>
              <a:rPr lang="ru-RU" dirty="0" err="1"/>
              <a:t>мақсаты</a:t>
            </a:r>
            <a:r>
              <a:rPr lang="ru-RU" dirty="0"/>
              <a:t>, </a:t>
            </a:r>
            <a:r>
              <a:rPr lang="ru-RU" dirty="0" err="1"/>
              <a:t>керісінше</a:t>
            </a:r>
            <a:r>
              <a:rPr lang="ru-RU" dirty="0"/>
              <a:t>, </a:t>
            </a:r>
            <a:r>
              <a:rPr lang="ru-RU" dirty="0" err="1"/>
              <a:t>кез-келген</a:t>
            </a:r>
            <a:r>
              <a:rPr lang="ru-RU" dirty="0"/>
              <a:t> </a:t>
            </a:r>
            <a:r>
              <a:rPr lang="ru-RU" dirty="0" err="1"/>
              <a:t>нәрсені</a:t>
            </a:r>
            <a:r>
              <a:rPr lang="ru-RU" dirty="0"/>
              <a:t> басу </a:t>
            </a:r>
            <a:r>
              <a:rPr lang="ru-RU" dirty="0" err="1"/>
              <a:t>болса</a:t>
            </a:r>
            <a:r>
              <a:rPr lang="ru-RU" dirty="0"/>
              <a:t> ,</a:t>
            </a:r>
            <a:r>
              <a:rPr lang="ru-RU" dirty="0" err="1"/>
              <a:t>ағзадағы</a:t>
            </a:r>
            <a:r>
              <a:rPr lang="ru-RU" dirty="0"/>
              <a:t> </a:t>
            </a:r>
            <a:r>
              <a:rPr lang="ru-RU" dirty="0" err="1"/>
              <a:t>қажетсіз</a:t>
            </a:r>
            <a:r>
              <a:rPr lang="ru-RU" dirty="0"/>
              <a:t> </a:t>
            </a:r>
            <a:r>
              <a:rPr lang="ru-RU" dirty="0" err="1"/>
              <a:t>иммундық</a:t>
            </a:r>
            <a:r>
              <a:rPr lang="ru-RU" dirty="0"/>
              <a:t> процесс, вакцина препараты </a:t>
            </a:r>
            <a:r>
              <a:rPr lang="ru-RU" dirty="0" err="1"/>
              <a:t>антигенге</a:t>
            </a:r>
            <a:r>
              <a:rPr lang="ru-RU" dirty="0"/>
              <a:t> </a:t>
            </a:r>
            <a:r>
              <a:rPr lang="ru-RU" dirty="0" err="1"/>
              <a:t>тән</a:t>
            </a:r>
            <a:r>
              <a:rPr lang="ru-RU" dirty="0"/>
              <a:t> </a:t>
            </a:r>
            <a:r>
              <a:rPr lang="ru-RU" dirty="0" err="1"/>
              <a:t>иммунологиялық</a:t>
            </a:r>
            <a:r>
              <a:rPr lang="ru-RU" dirty="0"/>
              <a:t> </a:t>
            </a:r>
            <a:r>
              <a:rPr lang="ru-RU" dirty="0" err="1"/>
              <a:t>төзімділікті</a:t>
            </a:r>
            <a:r>
              <a:rPr lang="ru-RU" dirty="0"/>
              <a:t> </a:t>
            </a:r>
            <a:r>
              <a:rPr lang="ru-RU" dirty="0" err="1"/>
              <a:t>тудыруы</a:t>
            </a:r>
            <a:r>
              <a:rPr lang="ru-RU" dirty="0"/>
              <a:t> </a:t>
            </a:r>
            <a:r>
              <a:rPr lang="ru-RU" dirty="0" err="1"/>
              <a:t>керек</a:t>
            </a:r>
            <a:r>
              <a:rPr lang="ru-RU" dirty="0"/>
              <a:t> (</a:t>
            </a:r>
            <a:r>
              <a:rPr lang="ru-RU" dirty="0" err="1"/>
              <a:t>яғни</a:t>
            </a:r>
            <a:r>
              <a:rPr lang="ru-RU" dirty="0"/>
              <a:t>, </a:t>
            </a:r>
            <a:r>
              <a:rPr lang="ru-RU" dirty="0" err="1"/>
              <a:t>ареактив-лимфоциттер</a:t>
            </a:r>
            <a:r>
              <a:rPr lang="ru-RU" dirty="0"/>
              <a:t> </a:t>
            </a:r>
            <a:r>
              <a:rPr lang="ru-RU" dirty="0" err="1"/>
              <a:t>клонының</a:t>
            </a:r>
            <a:r>
              <a:rPr lang="ru-RU" dirty="0"/>
              <a:t> </a:t>
            </a:r>
            <a:r>
              <a:rPr lang="ru-RU" dirty="0" err="1"/>
              <a:t>жойылуы</a:t>
            </a:r>
            <a:r>
              <a:rPr lang="ru-RU" dirty="0"/>
              <a:t> </a:t>
            </a:r>
            <a:r>
              <a:rPr lang="ru-RU" dirty="0" err="1"/>
              <a:t>немесе</a:t>
            </a:r>
            <a:r>
              <a:rPr lang="ru-RU" dirty="0"/>
              <a:t> </a:t>
            </a:r>
            <a:r>
              <a:rPr lang="ru-RU" dirty="0" err="1"/>
              <a:t>жойылуы</a:t>
            </a:r>
            <a:r>
              <a:rPr lang="ru-RU" dirty="0"/>
              <a:t>);</a:t>
            </a:r>
          </a:p>
          <a:p>
            <a:pPr marL="342900" indent="-342900">
              <a:buFont typeface="Wingdings" panose="05000000000000000000" pitchFamily="2" charset="2"/>
              <a:buChar char="Ø"/>
            </a:pPr>
            <a:r>
              <a:rPr lang="ru-RU" dirty="0"/>
              <a:t>иммунолог </a:t>
            </a:r>
            <a:r>
              <a:rPr lang="ru-RU" dirty="0" err="1"/>
              <a:t>дәрігер</a:t>
            </a:r>
            <a:r>
              <a:rPr lang="ru-RU" dirty="0"/>
              <a:t> </a:t>
            </a:r>
            <a:r>
              <a:rPr lang="ru-RU" dirty="0" err="1"/>
              <a:t>адамда</a:t>
            </a:r>
            <a:r>
              <a:rPr lang="ru-RU" dirty="0"/>
              <a:t> </a:t>
            </a:r>
            <a:r>
              <a:rPr lang="ru-RU" dirty="0" err="1"/>
              <a:t>берілген</a:t>
            </a:r>
            <a:r>
              <a:rPr lang="ru-RU" dirty="0"/>
              <a:t> </a:t>
            </a:r>
            <a:r>
              <a:rPr lang="ru-RU" dirty="0" err="1"/>
              <a:t>иммунитетті</a:t>
            </a:r>
            <a:r>
              <a:rPr lang="ru-RU" dirty="0"/>
              <a:t> </a:t>
            </a:r>
            <a:r>
              <a:rPr lang="ru-RU" dirty="0" err="1"/>
              <a:t>басқара</a:t>
            </a:r>
            <a:r>
              <a:rPr lang="ru-RU" dirty="0"/>
              <a:t> </a:t>
            </a:r>
            <a:r>
              <a:rPr lang="ru-RU" dirty="0" err="1"/>
              <a:t>білуі</a:t>
            </a:r>
            <a:r>
              <a:rPr lang="ru-RU" dirty="0"/>
              <a:t> </a:t>
            </a:r>
            <a:r>
              <a:rPr lang="ru-RU" dirty="0" err="1"/>
              <a:t>керек</a:t>
            </a:r>
            <a:r>
              <a:rPr lang="ru-RU" dirty="0"/>
              <a:t>, </a:t>
            </a:r>
            <a:r>
              <a:rPr lang="ru-RU" dirty="0" err="1"/>
              <a:t>зертханалық</a:t>
            </a:r>
            <a:r>
              <a:rPr lang="ru-RU" dirty="0"/>
              <a:t> </a:t>
            </a:r>
            <a:r>
              <a:rPr lang="ru-RU" dirty="0" err="1"/>
              <a:t>әдістерді</a:t>
            </a:r>
            <a:r>
              <a:rPr lang="ru-RU" dirty="0"/>
              <a:t> </a:t>
            </a:r>
            <a:r>
              <a:rPr lang="ru-RU" dirty="0" err="1"/>
              <a:t>қолдана</a:t>
            </a:r>
            <a:r>
              <a:rPr lang="ru-RU" dirty="0"/>
              <a:t> </a:t>
            </a:r>
            <a:r>
              <a:rPr lang="ru-RU" dirty="0" err="1"/>
              <a:t>отырып</a:t>
            </a:r>
            <a:r>
              <a:rPr lang="ru-RU" dirty="0"/>
              <a:t>.</a:t>
            </a:r>
          </a:p>
        </p:txBody>
      </p:sp>
    </p:spTree>
    <p:extLst>
      <p:ext uri="{BB962C8B-B14F-4D97-AF65-F5344CB8AC3E}">
        <p14:creationId xmlns:p14="http://schemas.microsoft.com/office/powerpoint/2010/main" val="2573627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Заголовок 1"/>
          <p:cNvSpPr>
            <a:spLocks noGrp="1"/>
          </p:cNvSpPr>
          <p:nvPr>
            <p:ph type="title"/>
          </p:nvPr>
        </p:nvSpPr>
        <p:spPr/>
        <p:txBody>
          <a:bodyPr>
            <a:normAutofit/>
          </a:bodyPr>
          <a:lstStyle/>
          <a:p>
            <a:r>
              <a:rPr lang="ru-RU" dirty="0">
                <a:latin typeface="Times New Roman" panose="02020603050405020304" pitchFamily="18" charset="0"/>
                <a:cs typeface="Times New Roman" panose="02020603050405020304" pitchFamily="18" charset="0"/>
              </a:rPr>
              <a:t>Өкпе ісігіне қарсы вакцина</a:t>
            </a:r>
          </a:p>
        </p:txBody>
      </p:sp>
      <p:sp>
        <p:nvSpPr>
          <p:cNvPr id="1048628" name="Объект 2"/>
          <p:cNvSpPr>
            <a:spLocks noGrp="1"/>
          </p:cNvSpPr>
          <p:nvPr>
            <p:ph idx="1"/>
          </p:nvPr>
        </p:nvSpPr>
        <p:spPr>
          <a:xfrm>
            <a:off x="457200" y="4365104"/>
            <a:ext cx="8003232" cy="1761059"/>
          </a:xfrm>
        </p:spPr>
        <p:txBody>
          <a:bodyPr>
            <a:normAutofit fontScale="95000" lnSpcReduction="10000"/>
          </a:bodyPr>
          <a:lstStyle/>
          <a:p>
            <a:r>
              <a:rPr lang="en-US" dirty="0"/>
              <a:t>UCSD </a:t>
            </a:r>
            <a:r>
              <a:rPr lang="ru-RU" dirty="0"/>
              <a:t>ісік орталығы зерттеушілері өкпе рагіне қарсы жаңа вакцина жасап шығарды.</a:t>
            </a:r>
            <a:r>
              <a:rPr lang="en-US" dirty="0"/>
              <a:t>Lucanix </a:t>
            </a:r>
            <a:r>
              <a:rPr lang="ru-RU" dirty="0"/>
              <a:t>препаратының әсер ету механизмі ісік клеткаларының организмінің иммундық жүйесін төмендету қабілетін жоюға арналған. Клиникалық зерттеуге бүкіл әлемнің 90 онкологиялық орталығынан 700 пациент қатысқан.</a:t>
            </a:r>
          </a:p>
          <a:p>
            <a:endParaRPr lang="ru-RU" dirty="0"/>
          </a:p>
        </p:txBody>
      </p:sp>
      <p:pic>
        <p:nvPicPr>
          <p:cNvPr id="2097163" name="Picture 2"/>
          <p:cNvPicPr>
            <a:picLocks noChangeAspect="1" noChangeArrowheads="1"/>
          </p:cNvPicPr>
          <p:nvPr/>
        </p:nvPicPr>
        <p:blipFill>
          <a:blip r:embed="rId2"/>
          <a:srcRect/>
          <a:stretch>
            <a:fillRect/>
          </a:stretch>
        </p:blipFill>
        <p:spPr bwMode="auto">
          <a:xfrm>
            <a:off x="395536" y="1556792"/>
            <a:ext cx="4572000" cy="2808312"/>
          </a:xfrm>
          <a:prstGeom prst="rect">
            <a:avLst/>
          </a:prstGeom>
          <a:noFill/>
          <a:ln>
            <a:noFill/>
          </a:ln>
          <a:effectLst/>
        </p:spPr>
      </p:pic>
      <p:pic>
        <p:nvPicPr>
          <p:cNvPr id="2097164" name="Picture 3"/>
          <p:cNvPicPr>
            <a:picLocks noChangeAspect="1" noChangeArrowheads="1"/>
          </p:cNvPicPr>
          <p:nvPr/>
        </p:nvPicPr>
        <p:blipFill>
          <a:blip r:embed="rId3"/>
          <a:srcRect/>
          <a:stretch>
            <a:fillRect/>
          </a:stretch>
        </p:blipFill>
        <p:spPr bwMode="auto">
          <a:xfrm>
            <a:off x="4427984" y="1700808"/>
            <a:ext cx="4464819" cy="2672099"/>
          </a:xfrm>
          <a:prstGeom prst="rect">
            <a:avLst/>
          </a:prstGeom>
          <a:noFill/>
          <a:ln>
            <a:noFill/>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9" name="Скругленный прямоугольник 1"/>
          <p:cNvSpPr/>
          <p:nvPr/>
        </p:nvSpPr>
        <p:spPr>
          <a:xfrm>
            <a:off x="323528" y="476672"/>
            <a:ext cx="3672408" cy="576064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sz="2000" dirty="0">
                <a:latin typeface="Times New Roman" panose="02020603050405020304" pitchFamily="18" charset="0"/>
                <a:cs typeface="Times New Roman" panose="02020603050405020304" pitchFamily="18" charset="0"/>
              </a:rPr>
              <a:t>Кубада әлем тарихында алғаш рет өкпе ісігіне қарсы вакцина қолданысқа ие болды. Гаваннадағы Молекулярлы Иммунология Орталығы мамандары бұл вакцинаны өндіруге 25 жыл уақыт жұмсаған.Бұл препарат ісік клеткаларының өсуі мен таралуына қажетті өсудің эпидермальді факторының (</a:t>
            </a:r>
            <a:r>
              <a:rPr lang="en-US" sz="2000" dirty="0">
                <a:latin typeface="Times New Roman" panose="02020603050405020304" pitchFamily="18" charset="0"/>
                <a:cs typeface="Times New Roman" panose="02020603050405020304" pitchFamily="18" charset="0"/>
              </a:rPr>
              <a:t>EGF) </a:t>
            </a:r>
            <a:r>
              <a:rPr lang="ru-RU" sz="2000" dirty="0">
                <a:latin typeface="Times New Roman" panose="02020603050405020304" pitchFamily="18" charset="0"/>
                <a:cs typeface="Times New Roman" panose="02020603050405020304" pitchFamily="18" charset="0"/>
              </a:rPr>
              <a:t>аналогі болып табылады. Вакцинаны қолданғанда иммунды жүйе </a:t>
            </a:r>
            <a:r>
              <a:rPr lang="en-US" sz="2000" dirty="0">
                <a:latin typeface="Times New Roman" panose="02020603050405020304" pitchFamily="18" charset="0"/>
                <a:cs typeface="Times New Roman" panose="02020603050405020304" pitchFamily="18" charset="0"/>
              </a:rPr>
              <a:t>EGF </a:t>
            </a:r>
            <a:r>
              <a:rPr lang="ru-RU" sz="2000" dirty="0">
                <a:latin typeface="Times New Roman" panose="02020603050405020304" pitchFamily="18" charset="0"/>
                <a:cs typeface="Times New Roman" panose="02020603050405020304" pitchFamily="18" charset="0"/>
              </a:rPr>
              <a:t>өндіретін клеткаларды талқандайды. </a:t>
            </a:r>
          </a:p>
        </p:txBody>
      </p:sp>
      <p:pic>
        <p:nvPicPr>
          <p:cNvPr id="2097165" name="Picture 2"/>
          <p:cNvPicPr>
            <a:picLocks noChangeAspect="1" noChangeArrowheads="1"/>
          </p:cNvPicPr>
          <p:nvPr/>
        </p:nvPicPr>
        <p:blipFill>
          <a:blip r:embed="rId2"/>
          <a:srcRect/>
          <a:stretch>
            <a:fillRect/>
          </a:stretch>
        </p:blipFill>
        <p:spPr bwMode="auto">
          <a:xfrm>
            <a:off x="4283968" y="1390464"/>
            <a:ext cx="4498975" cy="3933056"/>
          </a:xfrm>
          <a:prstGeom prst="rect">
            <a:avLst/>
          </a:prstGeom>
          <a:noFill/>
          <a:ln>
            <a:noFill/>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0" name="Заголовок 1"/>
          <p:cNvSpPr>
            <a:spLocks noGrp="1"/>
          </p:cNvSpPr>
          <p:nvPr>
            <p:ph type="title"/>
          </p:nvPr>
        </p:nvSpPr>
        <p:spPr/>
        <p:txBody>
          <a:bodyPr>
            <a:normAutofit/>
          </a:bodyPr>
          <a:lstStyle/>
          <a:p>
            <a:r>
              <a:rPr lang="ru-RU" dirty="0">
                <a:latin typeface="Times New Roman" panose="02020603050405020304" pitchFamily="18" charset="0"/>
                <a:cs typeface="Times New Roman" panose="02020603050405020304" pitchFamily="18" charset="0"/>
              </a:rPr>
              <a:t>Жатыр мойын ісігіне қарсы вакцина</a:t>
            </a:r>
          </a:p>
        </p:txBody>
      </p:sp>
      <p:sp>
        <p:nvSpPr>
          <p:cNvPr id="1048631" name="Объект 2"/>
          <p:cNvSpPr>
            <a:spLocks noGrp="1"/>
          </p:cNvSpPr>
          <p:nvPr>
            <p:ph idx="1"/>
          </p:nvPr>
        </p:nvSpPr>
        <p:spPr>
          <a:xfrm>
            <a:off x="457200" y="1752600"/>
            <a:ext cx="3898776" cy="4373563"/>
          </a:xfrm>
        </p:spPr>
        <p:txBody>
          <a:bodyPr/>
          <a:lstStyle/>
          <a:p>
            <a:r>
              <a:rPr lang="ru-RU" dirty="0"/>
              <a:t>Британ ғалымдарының  жатыр мойны рагына қарсы вакцина ойлап табуы сонғы он жылдың ішінде жеткен жетістіктерінің бірі болып табылады.Цервикалды рак жыл сайын үш жүз мың әйелді өлімге әкеледі екен.Статистика бойынша бұл рак сүт безі рагынан кейінгі екінші орында тұр.Бұл рак соңғы он жыл ішінде жиырма бес пайызға өлім көрсеткішін өсірген.</a:t>
            </a:r>
          </a:p>
        </p:txBody>
      </p:sp>
      <p:pic>
        <p:nvPicPr>
          <p:cNvPr id="2097166" name="Picture 2"/>
          <p:cNvPicPr>
            <a:picLocks noChangeAspect="1" noChangeArrowheads="1"/>
          </p:cNvPicPr>
          <p:nvPr/>
        </p:nvPicPr>
        <p:blipFill>
          <a:blip r:embed="rId2"/>
          <a:srcRect/>
          <a:stretch>
            <a:fillRect/>
          </a:stretch>
        </p:blipFill>
        <p:spPr bwMode="auto">
          <a:xfrm>
            <a:off x="4572000" y="1838345"/>
            <a:ext cx="4062336" cy="4680520"/>
          </a:xfrm>
          <a:prstGeom prst="rect">
            <a:avLst/>
          </a:prstGeom>
          <a:noFill/>
          <a:ln>
            <a:noFill/>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2" name="Прямоугольник 2"/>
          <p:cNvSpPr/>
          <p:nvPr/>
        </p:nvSpPr>
        <p:spPr>
          <a:xfrm>
            <a:off x="251520" y="548680"/>
            <a:ext cx="4306616" cy="6225540"/>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Жатыр мойны- өте күрделі құрылысты.Беткей қабаты эпителиальды клеткадан тұрады.Ол үнемі  көбейіп, өлген клетканың орнын басып отырады.Клеткалардың жаңарып отыруы клетка ішілік акивті заттардың генетикалық программасына байланысты.Бұлар ісікке қарсы әрекет жасайды.Осы ісікке қарсы механизмді  р53 белогы атқарады.Ол  1973жылы ашылды.Бұл белок клетка циклын реттеп отырады.Сонымен қатар р53 ескірген бұзылған ДНҚ құрылысын өңдеп жаңартып отырады.Егер р53 белогы өзінің қызыметін атқара алмаса(генетикалық код,мутация) клетка циклы бұзылады да рак клеткаларының калыптасуына алып келеді. Жатыр мойыны ісігінің негізгі қауіпті факторы –папилломавирусы болып саналады.</a:t>
            </a:r>
          </a:p>
        </p:txBody>
      </p:sp>
      <p:pic>
        <p:nvPicPr>
          <p:cNvPr id="2097167" name="Picture 2"/>
          <p:cNvPicPr>
            <a:picLocks noChangeAspect="1" noChangeArrowheads="1"/>
          </p:cNvPicPr>
          <p:nvPr/>
        </p:nvPicPr>
        <p:blipFill>
          <a:blip r:embed="rId2"/>
          <a:srcRect/>
          <a:stretch>
            <a:fillRect/>
          </a:stretch>
        </p:blipFill>
        <p:spPr bwMode="auto">
          <a:xfrm>
            <a:off x="4716016" y="830651"/>
            <a:ext cx="4190328" cy="5472608"/>
          </a:xfrm>
          <a:prstGeom prst="rect">
            <a:avLst/>
          </a:prstGeom>
          <a:noFill/>
          <a:ln>
            <a:noFill/>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Заголовок 1"/>
          <p:cNvSpPr>
            <a:spLocks noGrp="1"/>
          </p:cNvSpPr>
          <p:nvPr>
            <p:ph type="title"/>
          </p:nvPr>
        </p:nvSpPr>
        <p:spPr/>
        <p:txBody>
          <a:bodyPr>
            <a:normAutofit/>
          </a:bodyPr>
          <a:lstStyle/>
          <a:p>
            <a:r>
              <a:rPr lang="ru-RU" dirty="0">
                <a:latin typeface="Times New Roman" panose="02020603050405020304" pitchFamily="18" charset="0"/>
                <a:cs typeface="Times New Roman" panose="02020603050405020304" pitchFamily="18" charset="0"/>
              </a:rPr>
              <a:t>Ісікке қарсы дәрілік препараттар</a:t>
            </a:r>
          </a:p>
        </p:txBody>
      </p:sp>
      <p:sp>
        <p:nvSpPr>
          <p:cNvPr id="1048635" name="Объект 2"/>
          <p:cNvSpPr>
            <a:spLocks noGrp="1"/>
          </p:cNvSpPr>
          <p:nvPr>
            <p:ph idx="1"/>
          </p:nvPr>
        </p:nvSpPr>
        <p:spPr>
          <a:xfrm>
            <a:off x="4788024" y="1556792"/>
            <a:ext cx="3970784" cy="4896544"/>
          </a:xfrm>
        </p:spPr>
        <p:txBody>
          <a:bodyPr>
            <a:normAutofit fontScale="87500" lnSpcReduction="20000"/>
          </a:bodyPr>
          <a:lstStyle/>
          <a:p>
            <a:pPr algn="just"/>
            <a:r>
              <a:rPr lang="ru-RU" b="0" dirty="0">
                <a:latin typeface="Times New Roman" panose="02020603050405020304" pitchFamily="18" charset="0"/>
                <a:cs typeface="Times New Roman" panose="02020603050405020304" pitchFamily="18" charset="0"/>
              </a:rPr>
              <a:t> Ісікке қарсы әсер ететін </a:t>
            </a:r>
            <a:r>
              <a:rPr lang="en-US" b="0" dirty="0">
                <a:latin typeface="Times New Roman" panose="02020603050405020304" pitchFamily="18" charset="0"/>
                <a:cs typeface="Times New Roman" panose="02020603050405020304" pitchFamily="18" charset="0"/>
              </a:rPr>
              <a:t>Escozine </a:t>
            </a:r>
            <a:r>
              <a:rPr lang="ru-RU" b="0" dirty="0">
                <a:latin typeface="Times New Roman" panose="02020603050405020304" pitchFamily="18" charset="0"/>
                <a:cs typeface="Times New Roman" panose="02020603050405020304" pitchFamily="18" charset="0"/>
              </a:rPr>
              <a:t>вакцинасы табиғи өнім болып табылады,оның құрамында кариб көгілдір шаянының уынан жасалған.Соңғы 15 жылда әртүрлі ісікпен ауыратын мыңдаған науқастар осы препараттың арқасында денсаулықтарың біршама жақсартты.Сарысудың эффективтілігі клиникалық тұрғыдан дәлелденді әртүрлі дәрежедегі ракпен ауыратын 8302 науқасқа 8 жыл бойы зерттеу жасалды.89,5%жағдайда зерттеуге қатысқан науқастардың өмірі едәуір жақсарды.</a:t>
            </a:r>
          </a:p>
          <a:p>
            <a:pPr algn="just"/>
            <a:r>
              <a:rPr lang="ru-RU" b="0" dirty="0">
                <a:latin typeface="Times New Roman" panose="02020603050405020304" pitchFamily="18" charset="0"/>
                <a:cs typeface="Times New Roman" panose="02020603050405020304" pitchFamily="18" charset="0"/>
              </a:rPr>
              <a:t>   </a:t>
            </a:r>
            <a:r>
              <a:rPr lang="en-US" b="0" dirty="0">
                <a:latin typeface="Times New Roman" panose="02020603050405020304" pitchFamily="18" charset="0"/>
                <a:cs typeface="Times New Roman" panose="02020603050405020304" pitchFamily="18" charset="0"/>
              </a:rPr>
              <a:t>Escozine </a:t>
            </a:r>
            <a:r>
              <a:rPr lang="ru-RU" b="0" dirty="0">
                <a:latin typeface="Times New Roman" panose="02020603050405020304" pitchFamily="18" charset="0"/>
                <a:cs typeface="Times New Roman" panose="02020603050405020304" pitchFamily="18" charset="0"/>
              </a:rPr>
              <a:t>вакцинасы химиотерапия,радиотлерапия және басқада дәстүрлі емдеу әдістерімен бірге қолданылады.Бұл қауіпсіз және эффективті табиғи өнім. </a:t>
            </a:r>
          </a:p>
        </p:txBody>
      </p:sp>
      <p:pic>
        <p:nvPicPr>
          <p:cNvPr id="2097169" name="Picture 2"/>
          <p:cNvPicPr>
            <a:picLocks noChangeAspect="1" noChangeArrowheads="1"/>
          </p:cNvPicPr>
          <p:nvPr/>
        </p:nvPicPr>
        <p:blipFill>
          <a:blip r:embed="rId2" cstate="print"/>
          <a:srcRect/>
          <a:stretch>
            <a:fillRect/>
          </a:stretch>
        </p:blipFill>
        <p:spPr bwMode="auto">
          <a:xfrm>
            <a:off x="395536" y="2132856"/>
            <a:ext cx="4104456" cy="3744416"/>
          </a:xfrm>
          <a:prstGeom prst="rect">
            <a:avLst/>
          </a:prstGeom>
          <a:noFill/>
          <a:ln>
            <a:noFill/>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6" name="Прямоугольник 1"/>
          <p:cNvSpPr/>
          <p:nvPr/>
        </p:nvSpPr>
        <p:spPr>
          <a:xfrm>
            <a:off x="251520" y="260648"/>
            <a:ext cx="8280920" cy="280831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ru-RU" dirty="0"/>
              <a:t> Ісікке қарсы дәрілік заттар - қатерлі ісікті емдеуге қолданылатын синтездік не табиғи дәрілік заттар тобы. Қазіргі кезде 60 –тан астам ісікке қарсы дәрілік заттар бар.Олар:алкилді қоспалар,антиметаболиттер,ісікке қарсы антибиотиктер және өсімдіктерден алынған дәрілер болып табылады. </a:t>
            </a:r>
          </a:p>
          <a:p>
            <a:r>
              <a:rPr lang="ru-RU" dirty="0"/>
              <a:t>Ісікке қарсы иммунитетті көтеретін препраттар:</a:t>
            </a:r>
          </a:p>
          <a:p>
            <a:pPr marL="285750" indent="-285750">
              <a:buFont typeface="Arial" panose="020B0604020202020204" pitchFamily="34" charset="0"/>
              <a:buChar char="•"/>
            </a:pPr>
            <a:r>
              <a:rPr lang="ru-RU" dirty="0"/>
              <a:t> Мейши</a:t>
            </a:r>
          </a:p>
          <a:p>
            <a:pPr marL="285750" indent="-285750">
              <a:buFont typeface="Arial" panose="020B0604020202020204" pitchFamily="34" charset="0"/>
              <a:buChar char="•"/>
            </a:pPr>
            <a:r>
              <a:rPr lang="ru-RU" dirty="0"/>
              <a:t> Шиитаке-форте</a:t>
            </a:r>
          </a:p>
          <a:p>
            <a:pPr marL="285750" indent="-285750">
              <a:buFont typeface="Arial" panose="020B0604020202020204" pitchFamily="34" charset="0"/>
              <a:buChar char="•"/>
            </a:pPr>
            <a:r>
              <a:rPr lang="ru-RU" dirty="0"/>
              <a:t> Фунгимак</a:t>
            </a:r>
          </a:p>
          <a:p>
            <a:pPr marL="285750" indent="-285750">
              <a:buFont typeface="Arial" panose="020B0604020202020204" pitchFamily="34" charset="0"/>
              <a:buChar char="•"/>
            </a:pPr>
            <a:r>
              <a:rPr lang="ru-RU" dirty="0"/>
              <a:t> Грибная тройчатка</a:t>
            </a:r>
          </a:p>
        </p:txBody>
      </p:sp>
      <p:pic>
        <p:nvPicPr>
          <p:cNvPr id="2097170" name="Picture 2"/>
          <p:cNvPicPr>
            <a:picLocks noChangeAspect="1" noChangeArrowheads="1"/>
          </p:cNvPicPr>
          <p:nvPr/>
        </p:nvPicPr>
        <p:blipFill>
          <a:blip r:embed="rId2"/>
          <a:srcRect/>
          <a:stretch>
            <a:fillRect/>
          </a:stretch>
        </p:blipFill>
        <p:spPr bwMode="auto">
          <a:xfrm>
            <a:off x="323528" y="3284984"/>
            <a:ext cx="4713287" cy="3422849"/>
          </a:xfrm>
          <a:prstGeom prst="rect">
            <a:avLst/>
          </a:prstGeom>
          <a:noFill/>
          <a:ln>
            <a:noFill/>
          </a:ln>
          <a:effectLst/>
        </p:spPr>
      </p:pic>
      <p:pic>
        <p:nvPicPr>
          <p:cNvPr id="2097171" name="Picture 3"/>
          <p:cNvPicPr>
            <a:picLocks noChangeAspect="1" noChangeArrowheads="1"/>
          </p:cNvPicPr>
          <p:nvPr/>
        </p:nvPicPr>
        <p:blipFill>
          <a:blip r:embed="rId3"/>
          <a:srcRect/>
          <a:stretch>
            <a:fillRect/>
          </a:stretch>
        </p:blipFill>
        <p:spPr bwMode="auto">
          <a:xfrm>
            <a:off x="5036814" y="3284984"/>
            <a:ext cx="3819153" cy="3385680"/>
          </a:xfrm>
          <a:prstGeom prst="rect">
            <a:avLst/>
          </a:prstGeom>
          <a:noFill/>
          <a:ln>
            <a:noFill/>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Заголовок 1"/>
          <p:cNvSpPr>
            <a:spLocks noGrp="1"/>
          </p:cNvSpPr>
          <p:nvPr>
            <p:ph type="title"/>
          </p:nvPr>
        </p:nvSpPr>
        <p:spPr>
          <a:xfrm>
            <a:off x="1547664" y="188640"/>
            <a:ext cx="5791200" cy="1371600"/>
          </a:xfrm>
        </p:spPr>
        <p:txBody>
          <a:bodyPr/>
          <a:lstStyle/>
          <a:p>
            <a:pPr algn="ctr"/>
            <a:r>
              <a:rPr lang="kk-KZ" dirty="0">
                <a:latin typeface="+mn-lt"/>
              </a:rPr>
              <a:t>Қорытынды</a:t>
            </a:r>
            <a:endParaRPr lang="ru-RU" dirty="0">
              <a:latin typeface="+mn-lt"/>
            </a:endParaRPr>
          </a:p>
        </p:txBody>
      </p:sp>
      <p:sp>
        <p:nvSpPr>
          <p:cNvPr id="1048638" name="Объект 2"/>
          <p:cNvSpPr>
            <a:spLocks noGrp="1"/>
          </p:cNvSpPr>
          <p:nvPr>
            <p:ph idx="1"/>
          </p:nvPr>
        </p:nvSpPr>
        <p:spPr/>
        <p:txBody>
          <a:bodyPr/>
          <a:lstStyle/>
          <a:p>
            <a:r>
              <a:rPr lang="ru-RU" sz="2400" b="0" dirty="0">
                <a:latin typeface="Times New Roman" panose="02020603050405020304" pitchFamily="18" charset="0"/>
                <a:cs typeface="Times New Roman" panose="02020603050405020304" pitchFamily="18" charset="0"/>
              </a:rPr>
              <a:t>Ісіктер қазіргі таңда  ауру адамдар өлімінің негізгі себебі ретінде жүрек-қан тамырлар ауруларынан кейінгі екінші орында тұр.Адамдардың әрбір бесінші немесе алтыншы осы қатерлі ісіктен өледі екен.Сол үшін ісіктердің пайда болу себептерін,оның таралу жолдарын,морфологиялық өзгешіліктерін білу және үйрену медицина тәжірибесі үшін өте маңызды мәселе. </a:t>
            </a:r>
          </a:p>
          <a:p>
            <a:endParaRPr lang="ru-R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Заголовок 1"/>
          <p:cNvSpPr>
            <a:spLocks noGrp="1"/>
          </p:cNvSpPr>
          <p:nvPr>
            <p:ph type="title"/>
          </p:nvPr>
        </p:nvSpPr>
        <p:spPr>
          <a:xfrm>
            <a:off x="1371600" y="260648"/>
            <a:ext cx="5791200" cy="1371600"/>
          </a:xfrm>
        </p:spPr>
        <p:txBody>
          <a:bodyPr/>
          <a:lstStyle/>
          <a:p>
            <a:pPr algn="ctr"/>
            <a:r>
              <a:rPr lang="kk-KZ" dirty="0">
                <a:latin typeface="+mn-lt"/>
              </a:rPr>
              <a:t>Пайдаланылған әдебиеттер</a:t>
            </a:r>
            <a:endParaRPr lang="ru-RU" dirty="0">
              <a:latin typeface="+mn-lt"/>
            </a:endParaRPr>
          </a:p>
        </p:txBody>
      </p:sp>
      <p:sp>
        <p:nvSpPr>
          <p:cNvPr id="1048640" name="Объект 2"/>
          <p:cNvSpPr>
            <a:spLocks noGrp="1"/>
          </p:cNvSpPr>
          <p:nvPr>
            <p:ph idx="1"/>
          </p:nvPr>
        </p:nvSpPr>
        <p:spPr/>
        <p:txBody>
          <a:bodyPr>
            <a:normAutofit/>
          </a:bodyPr>
          <a:lstStyle/>
          <a:p>
            <a:pPr marL="342900" indent="-342900">
              <a:buFont typeface="Arial" panose="020B0604020202020204" pitchFamily="34" charset="0"/>
              <a:buChar char="•"/>
            </a:pPr>
            <a:r>
              <a:rPr lang="ru-RU" sz="2400" dirty="0" err="1">
                <a:latin typeface="Times New Roman" panose="02020603050405020304" pitchFamily="18" charset="0"/>
                <a:cs typeface="Times New Roman" panose="02020603050405020304" pitchFamily="18" charset="0"/>
              </a:rPr>
              <a:t>Шортанбаев</a:t>
            </a:r>
            <a:r>
              <a:rPr lang="ru-RU" sz="2400" dirty="0">
                <a:latin typeface="Times New Roman" panose="02020603050405020304" pitchFamily="18" charset="0"/>
                <a:cs typeface="Times New Roman" panose="02020603050405020304" pitchFamily="18" charset="0"/>
              </a:rPr>
              <a:t> А.А., Жалпы иммунология: оқулық [Электронный ресурс] / А.А. Шортанбаев - М. : Литтерра, 2017. - 640 с. </a:t>
            </a:r>
          </a:p>
          <a:p>
            <a:pPr marL="342900" indent="-342900">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Хаитов Р.М. “Иммунология” Москва, 2006 ж.</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hlinkClick r:id="rId2"/>
              </a:rPr>
              <a:t>https://studfile.net/preview/6305368/</a:t>
            </a:r>
            <a:endParaRPr lang="kk-KZ"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hlinkClick r:id="rId3"/>
              </a:rPr>
              <a:t>https://ru.wikipedia.org/wiki/</a:t>
            </a:r>
            <a:r>
              <a:rPr lang="ru-RU" sz="2400" dirty="0" err="1">
                <a:latin typeface="Times New Roman" panose="02020603050405020304" pitchFamily="18" charset="0"/>
                <a:cs typeface="Times New Roman" panose="02020603050405020304" pitchFamily="18" charset="0"/>
                <a:hlinkClick r:id="rId3"/>
              </a:rPr>
              <a:t>Злокачественная_опухоль</a:t>
            </a:r>
            <a:endParaRPr lang="ru-RU"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ru-RU"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Заголовок 1"/>
          <p:cNvSpPr>
            <a:spLocks noGrp="1"/>
          </p:cNvSpPr>
          <p:nvPr>
            <p:ph type="title"/>
          </p:nvPr>
        </p:nvSpPr>
        <p:spPr/>
        <p:txBody>
          <a:bodyPr/>
          <a:lstStyle/>
          <a:p>
            <a:r>
              <a:rPr lang="en-US" dirty="0"/>
              <a:t> </a:t>
            </a:r>
            <a:r>
              <a:rPr lang="kk-KZ" dirty="0"/>
              <a:t>Кіріспе</a:t>
            </a:r>
            <a:endParaRPr lang="ru-RU" dirty="0"/>
          </a:p>
        </p:txBody>
      </p:sp>
      <p:sp>
        <p:nvSpPr>
          <p:cNvPr id="1048600" name="Объект 2"/>
          <p:cNvSpPr>
            <a:spLocks noGrp="1"/>
          </p:cNvSpPr>
          <p:nvPr>
            <p:ph idx="1"/>
          </p:nvPr>
        </p:nvSpPr>
        <p:spPr>
          <a:xfrm>
            <a:off x="179512" y="1700808"/>
            <a:ext cx="4330824" cy="4373563"/>
          </a:xfrm>
        </p:spPr>
        <p:txBody>
          <a:bodyPr/>
          <a:lstStyle/>
          <a:p>
            <a:pPr algn="just"/>
            <a:r>
              <a:rPr lang="ru-RU" b="0" dirty="0">
                <a:latin typeface="Times New Roman" panose="02020603050405020304" pitchFamily="18" charset="0"/>
                <a:cs typeface="Times New Roman" panose="02020603050405020304" pitchFamily="18" charset="0"/>
              </a:rPr>
              <a:t>Ісік, тін өсіндісі, бластома (</a:t>
            </a:r>
            <a:r>
              <a:rPr lang="en-US" b="0" dirty="0">
                <a:latin typeface="Times New Roman" panose="02020603050405020304" pitchFamily="18" charset="0"/>
                <a:cs typeface="Times New Roman" panose="02020603050405020304" pitchFamily="18" charset="0"/>
              </a:rPr>
              <a:t>tumor) – </a:t>
            </a:r>
            <a:r>
              <a:rPr lang="ru-RU" b="0" dirty="0">
                <a:latin typeface="Times New Roman" panose="02020603050405020304" pitchFamily="18" charset="0"/>
                <a:cs typeface="Times New Roman" panose="02020603050405020304" pitchFamily="18" charset="0"/>
              </a:rPr>
              <a:t>өзінің қа-лыпты пішіні мен қызметін жойған, организмнің түрі өзгерген клеткаларынан құралған тіндердің патологиялық жайылып өсуі.</a:t>
            </a:r>
          </a:p>
          <a:p>
            <a:pPr algn="just"/>
            <a:r>
              <a:rPr lang="ru-RU" b="0" dirty="0">
                <a:latin typeface="Times New Roman" panose="02020603050405020304" pitchFamily="18" charset="0"/>
                <a:cs typeface="Times New Roman" panose="02020603050405020304" pitchFamily="18" charset="0"/>
              </a:rPr>
              <a:t>(бластома,неоплазма,тумор) деп соматикалық жасушалардың мутацияға байланысты тоқтаусыз және бақылаусыз көбейіп кетуі нәтижесінде пайда болатын патологиялық үрдісті атайды.</a:t>
            </a:r>
          </a:p>
          <a:p>
            <a:endParaRPr lang="ru-RU" dirty="0"/>
          </a:p>
        </p:txBody>
      </p:sp>
      <p:pic>
        <p:nvPicPr>
          <p:cNvPr id="2097155" name="Picture 2"/>
          <p:cNvPicPr>
            <a:picLocks noChangeAspect="1" noChangeArrowheads="1"/>
          </p:cNvPicPr>
          <p:nvPr/>
        </p:nvPicPr>
        <p:blipFill>
          <a:blip r:embed="rId2"/>
          <a:srcRect/>
          <a:stretch>
            <a:fillRect/>
          </a:stretch>
        </p:blipFill>
        <p:spPr bwMode="auto">
          <a:xfrm>
            <a:off x="4644008" y="908719"/>
            <a:ext cx="4104456" cy="5040561"/>
          </a:xfrm>
          <a:prstGeom prst="rect">
            <a:avLst/>
          </a:prstGeom>
          <a:noFill/>
          <a:ln>
            <a:noFill/>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Скругленный прямоугольник 1"/>
          <p:cNvSpPr/>
          <p:nvPr/>
        </p:nvSpPr>
        <p:spPr>
          <a:xfrm>
            <a:off x="251520" y="332656"/>
            <a:ext cx="4248472" cy="62646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ru-RU" dirty="0">
                <a:latin typeface="Times New Roman" panose="02020603050405020304" pitchFamily="18" charset="0"/>
                <a:cs typeface="Times New Roman" panose="02020603050405020304" pitchFamily="18" charset="0"/>
              </a:rPr>
              <a:t>Ісік  клеткалары ісікке шалдықтырған себептер тоқтаса да ол өсе береді. Көпшілік жағдайда ісік кәрі адамдарда пайда болатыны белгілі. Себебі адамның жасы ұлғайған сайын, оның иммундық жүйесінің жұмысы төмендеп, қауіпті ауруларға қарсы тұра алмайды. Көптеген онколог ғалымдар ісік аурулары өзінің өсу жолында екі сатыдан өтетінін дәлелдейді. Біріншісінде, канцерогендік заттардың әсерінен таза клетка ісік клеткасына ауыса бастайды, бірақ ол белсенділік көрсетпей тыныш жатады. Екіншісінде, нағыз ісік түйіні пайда болып, ол өніп-өсе бастайды. Бұл екі сатының әрқайсысы организммен екі жақты қарым-қатынаста болады. </a:t>
            </a:r>
          </a:p>
        </p:txBody>
      </p:sp>
      <p:pic>
        <p:nvPicPr>
          <p:cNvPr id="2097156" name="Picture 2" descr="C:\Users\user\Desktop\img_top.jpg"/>
          <p:cNvPicPr>
            <a:picLocks noChangeAspect="1" noChangeArrowheads="1"/>
          </p:cNvPicPr>
          <p:nvPr/>
        </p:nvPicPr>
        <p:blipFill>
          <a:blip r:embed="rId2" cstate="print"/>
          <a:srcRect/>
          <a:stretch>
            <a:fillRect/>
          </a:stretch>
        </p:blipFill>
        <p:spPr bwMode="auto">
          <a:xfrm>
            <a:off x="4644008" y="818856"/>
            <a:ext cx="4248472" cy="4411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Скругленный прямоугольник 1"/>
          <p:cNvSpPr/>
          <p:nvPr/>
        </p:nvSpPr>
        <p:spPr>
          <a:xfrm>
            <a:off x="4572000" y="548680"/>
            <a:ext cx="4248472" cy="561662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dirty="0">
                <a:latin typeface="Times New Roman" panose="02020603050405020304" pitchFamily="18" charset="0"/>
                <a:cs typeface="Times New Roman" panose="02020603050405020304" pitchFamily="18" charset="0"/>
              </a:rPr>
              <a:t>Ісіктер қазіргі таңда  ауру адамдар өлімінің негізгі себебі ретінде жүрек-қан тамырлар ауруларынан кейінгі екінші орында тұр.Адамдардың әрбір бесінші немесе алтыншы осы қатерлі ісіктен өледі екен.Сол үшін ісіктердің пайда болу себептерін,оның таралу жолдарын,морфологиялық өзгешіліктерін білу және үйрену медицина тәжірибесі үшін өте маңызды мәселе. </a:t>
            </a:r>
          </a:p>
        </p:txBody>
      </p:sp>
      <p:pic>
        <p:nvPicPr>
          <p:cNvPr id="2097158" name="Picture 2"/>
          <p:cNvPicPr>
            <a:picLocks noChangeAspect="1" noChangeArrowheads="1"/>
          </p:cNvPicPr>
          <p:nvPr/>
        </p:nvPicPr>
        <p:blipFill>
          <a:blip r:embed="rId2"/>
          <a:srcRect/>
          <a:stretch>
            <a:fillRect/>
          </a:stretch>
        </p:blipFill>
        <p:spPr bwMode="auto">
          <a:xfrm>
            <a:off x="283603" y="548680"/>
            <a:ext cx="4176464" cy="2633737"/>
          </a:xfrm>
          <a:prstGeom prst="rect">
            <a:avLst/>
          </a:prstGeom>
          <a:noFill/>
          <a:ln>
            <a:noFill/>
          </a:ln>
          <a:effectLst/>
        </p:spPr>
      </p:pic>
      <p:pic>
        <p:nvPicPr>
          <p:cNvPr id="2097159" name="Picture 3"/>
          <p:cNvPicPr>
            <a:picLocks noChangeAspect="1" noChangeArrowheads="1"/>
          </p:cNvPicPr>
          <p:nvPr/>
        </p:nvPicPr>
        <p:blipFill>
          <a:blip r:embed="rId3"/>
          <a:srcRect/>
          <a:stretch>
            <a:fillRect/>
          </a:stretch>
        </p:blipFill>
        <p:spPr bwMode="auto">
          <a:xfrm>
            <a:off x="283603" y="3182417"/>
            <a:ext cx="4176465" cy="2908300"/>
          </a:xfrm>
          <a:prstGeom prst="rect">
            <a:avLst/>
          </a:prstGeom>
          <a:noFill/>
          <a:ln>
            <a:noFill/>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Скругленный прямоугольник 1"/>
          <p:cNvSpPr/>
          <p:nvPr/>
        </p:nvSpPr>
        <p:spPr>
          <a:xfrm>
            <a:off x="251520" y="260648"/>
            <a:ext cx="8496944" cy="23762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ru-RU" sz="2400" dirty="0">
                <a:latin typeface="Times New Roman" panose="02020603050405020304" pitchFamily="18" charset="0"/>
                <a:cs typeface="Times New Roman" panose="02020603050405020304" pitchFamily="18" charset="0"/>
              </a:rPr>
              <a:t>Организмнің күш қабілеті , ісікке деген төзімділігі өте жоғары болса, онда бірінші саты ұзаққа созылып, екіншісінің болмауы да мүмкін. Кейде екінші саты біріншіге көшіп, кері процесс жүруі, сондай-ақ канцерогендер тікелей иммунитетке зиянды әсерін тигізіп, Ісік ауруына әкелуі мүмкін;</a:t>
            </a:r>
          </a:p>
        </p:txBody>
      </p:sp>
      <p:pic>
        <p:nvPicPr>
          <p:cNvPr id="2097160" name="Picture 2" descr="C:\Users\user\Desktop\kantserogenez-2.jpg"/>
          <p:cNvPicPr>
            <a:picLocks noChangeAspect="1" noChangeArrowheads="1"/>
          </p:cNvPicPr>
          <p:nvPr/>
        </p:nvPicPr>
        <p:blipFill>
          <a:blip r:embed="rId2"/>
          <a:srcRect/>
          <a:stretch>
            <a:fillRect/>
          </a:stretch>
        </p:blipFill>
        <p:spPr bwMode="auto">
          <a:xfrm>
            <a:off x="1601670" y="2852936"/>
            <a:ext cx="5796644" cy="36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7" name="Прямоугольник 1"/>
          <p:cNvSpPr/>
          <p:nvPr/>
        </p:nvSpPr>
        <p:spPr>
          <a:xfrm>
            <a:off x="323528" y="332656"/>
            <a:ext cx="4176464" cy="6847840"/>
          </a:xfrm>
          <a:prstGeom prst="rect">
            <a:avLst/>
          </a:prstGeom>
        </p:spPr>
        <p:txBody>
          <a:bodyPr wrap="square">
            <a:spAutoFit/>
          </a:bodyPr>
          <a:lstStyle/>
          <a:p>
            <a:pPr algn="just"/>
            <a:r>
              <a:rPr lang="ru-RU" sz="2000" dirty="0"/>
              <a:t> </a:t>
            </a:r>
            <a:r>
              <a:rPr lang="ru-RU" sz="2400" dirty="0">
                <a:latin typeface="Times New Roman" panose="02020603050405020304" pitchFamily="18" charset="0"/>
                <a:cs typeface="Times New Roman" panose="02020603050405020304" pitchFamily="18" charset="0"/>
              </a:rPr>
              <a:t>Француздың ұлы ғалымы Л.Пастер 100 жыл бұрын вакцинацияның ғылыми негіздерін ашты және “вакцина” деген терминді енгізді. Вакцинация арқасында бүкіл әлем шешек, құтыру,күйдіргі, күл,сал, көк жөтел,қызылша,сіреспе,газды гангрена сияқты жұқпалы аурулармен, соның ішінде аса қауіпті жұқпалармен де күресуде үлкен жетлістіктерге жетті.</a:t>
            </a:r>
          </a:p>
          <a:p>
            <a:pPr algn="just"/>
            <a:r>
              <a:rPr lang="ru-RU" sz="2400" dirty="0">
                <a:latin typeface="Times New Roman" panose="02020603050405020304" pitchFamily="18" charset="0"/>
                <a:cs typeface="Times New Roman" panose="02020603050405020304" pitchFamily="18" charset="0"/>
              </a:rPr>
              <a:t>   Вакцинацияның негізгі мақсаты- жасанды иммунитетті қалыптастыру.</a:t>
            </a:r>
          </a:p>
        </p:txBody>
      </p:sp>
      <p:pic>
        <p:nvPicPr>
          <p:cNvPr id="2097161" name="Picture 2" descr="C:\Users\user\Desktop\Louis_Pasteur_(1822_-_1895),_microbiologist_and_chemist_Wellcome_L0001835.jpg"/>
          <p:cNvPicPr>
            <a:picLocks noChangeAspect="1" noChangeArrowheads="1"/>
          </p:cNvPicPr>
          <p:nvPr/>
        </p:nvPicPr>
        <p:blipFill>
          <a:blip r:embed="rId2" cstate="print"/>
          <a:srcRect/>
          <a:stretch>
            <a:fillRect/>
          </a:stretch>
        </p:blipFill>
        <p:spPr bwMode="auto">
          <a:xfrm>
            <a:off x="4860032" y="667201"/>
            <a:ext cx="3888432" cy="5138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a:bodyPr>
          <a:lstStyle/>
          <a:p>
            <a:pPr>
              <a:buNone/>
            </a:pPr>
            <a:r>
              <a:rPr lang="ru-RU" b="1" dirty="0"/>
              <a:t> </a:t>
            </a:r>
            <a:r>
              <a:rPr lang="ru-RU" b="1" dirty="0" err="1"/>
              <a:t>Ісіктердің жіктелуі</a:t>
            </a:r>
            <a:r>
              <a:rPr lang="ru-RU" dirty="0"/>
              <a:t> </a:t>
            </a:r>
          </a:p>
          <a:p>
            <a:pPr>
              <a:buNone/>
            </a:pPr>
            <a:r>
              <a:rPr lang="ru-RU" dirty="0"/>
              <a:t>    Даму </a:t>
            </a:r>
            <a:r>
              <a:rPr lang="ru-RU" dirty="0" err="1"/>
              <a:t>сипатымен</a:t>
            </a:r>
            <a:r>
              <a:rPr lang="ru-RU" dirty="0"/>
              <a:t>  </a:t>
            </a:r>
            <a:r>
              <a:rPr lang="ru-RU" dirty="0" err="1"/>
              <a:t>клиникалық өтуіне байланысты</a:t>
            </a:r>
            <a:r>
              <a:rPr lang="ru-RU" dirty="0"/>
              <a:t>  </a:t>
            </a:r>
            <a:r>
              <a:rPr lang="ru-RU" dirty="0" err="1"/>
              <a:t>қатерлі және қатерсіз деп</a:t>
            </a:r>
            <a:r>
              <a:rPr lang="ru-RU" dirty="0"/>
              <a:t> </a:t>
            </a:r>
            <a:r>
              <a:rPr lang="ru-RU" dirty="0" err="1"/>
              <a:t>екіге</a:t>
            </a:r>
            <a:r>
              <a:rPr lang="ru-RU" dirty="0"/>
              <a:t> </a:t>
            </a:r>
            <a:r>
              <a:rPr lang="ru-RU" dirty="0" err="1"/>
              <a:t>бөлінеді</a:t>
            </a:r>
            <a:r>
              <a:rPr lang="ru-RU" dirty="0"/>
              <a:t>.</a:t>
            </a:r>
          </a:p>
          <a:p>
            <a:pPr>
              <a:buNone/>
            </a:pPr>
            <a:r>
              <a:rPr lang="ru-RU" dirty="0"/>
              <a:t>     </a:t>
            </a:r>
            <a:r>
              <a:rPr lang="ru-RU" dirty="0" err="1"/>
              <a:t>Қатерсіз ісіктер</a:t>
            </a:r>
            <a:r>
              <a:rPr lang="ru-RU" dirty="0"/>
              <a:t> - </a:t>
            </a:r>
            <a:r>
              <a:rPr lang="ru-RU" dirty="0" err="1"/>
              <a:t>өте баяу</a:t>
            </a:r>
            <a:r>
              <a:rPr lang="ru-RU" dirty="0"/>
              <a:t> </a:t>
            </a:r>
            <a:r>
              <a:rPr lang="ru-RU" dirty="0" err="1"/>
              <a:t>дамиды</a:t>
            </a:r>
            <a:r>
              <a:rPr lang="ru-RU" dirty="0"/>
              <a:t>, </a:t>
            </a:r>
            <a:r>
              <a:rPr lang="ru-RU" dirty="0" err="1"/>
              <a:t>капсуламен</a:t>
            </a:r>
            <a:r>
              <a:rPr lang="ru-RU" dirty="0"/>
              <a:t> </a:t>
            </a:r>
            <a:r>
              <a:rPr lang="ru-RU" dirty="0" err="1"/>
              <a:t>қапталады, тоқыма </a:t>
            </a:r>
            <a:r>
              <a:rPr lang="ru-RU" dirty="0"/>
              <a:t>мен </a:t>
            </a:r>
            <a:r>
              <a:rPr lang="ru-RU" dirty="0" err="1"/>
              <a:t>ағзаларда өспей</a:t>
            </a:r>
            <a:r>
              <a:rPr lang="ru-RU" dirty="0"/>
              <a:t>, тек </a:t>
            </a:r>
            <a:r>
              <a:rPr lang="ru-RU" dirty="0" err="1"/>
              <a:t>оларды</a:t>
            </a:r>
            <a:r>
              <a:rPr lang="ru-RU" dirty="0"/>
              <a:t> </a:t>
            </a:r>
            <a:r>
              <a:rPr lang="ru-RU" dirty="0" err="1"/>
              <a:t>ығыстырады</a:t>
            </a:r>
            <a:r>
              <a:rPr lang="ru-RU" dirty="0"/>
              <a:t>. </a:t>
            </a:r>
            <a:r>
              <a:rPr lang="ru-RU" dirty="0" err="1"/>
              <a:t>Бұл ісіктер</a:t>
            </a:r>
            <a:r>
              <a:rPr lang="ru-RU" dirty="0"/>
              <a:t> </a:t>
            </a:r>
            <a:r>
              <a:rPr lang="ru-RU" dirty="0" err="1"/>
              <a:t>метастоз</a:t>
            </a:r>
            <a:r>
              <a:rPr lang="ru-RU" dirty="0"/>
              <a:t> </a:t>
            </a:r>
            <a:r>
              <a:rPr lang="ru-RU" dirty="0" err="1"/>
              <a:t>бермей</a:t>
            </a:r>
            <a:r>
              <a:rPr lang="ru-RU" dirty="0"/>
              <a:t> </a:t>
            </a:r>
            <a:r>
              <a:rPr lang="ru-RU" dirty="0" err="1"/>
              <a:t>және ыдырап</a:t>
            </a:r>
            <a:r>
              <a:rPr lang="ru-RU" dirty="0"/>
              <a:t> </a:t>
            </a:r>
            <a:r>
              <a:rPr lang="ru-RU" dirty="0" err="1"/>
              <a:t>кетпейді</a:t>
            </a:r>
            <a:r>
              <a:rPr lang="ru-RU" dirty="0"/>
              <a:t>. </a:t>
            </a:r>
            <a:r>
              <a:rPr lang="ru-RU" dirty="0" err="1"/>
              <a:t>Жануарлардың жалпы</a:t>
            </a:r>
            <a:r>
              <a:rPr lang="ru-RU" dirty="0"/>
              <a:t> </a:t>
            </a:r>
            <a:r>
              <a:rPr lang="ru-RU" dirty="0" err="1"/>
              <a:t>организмінде</a:t>
            </a:r>
            <a:r>
              <a:rPr lang="ru-RU" dirty="0"/>
              <a:t> </a:t>
            </a:r>
            <a:r>
              <a:rPr lang="ru-RU" dirty="0" err="1"/>
              <a:t>клиникалық өзгерістер байқалмайды.</a:t>
            </a:r>
            <a:r>
              <a:rPr lang="ru-RU" dirty="0"/>
              <a:t> </a:t>
            </a:r>
            <a:r>
              <a:rPr lang="ru-RU" dirty="0" err="1"/>
              <a:t>Ісікті</a:t>
            </a:r>
            <a:r>
              <a:rPr lang="ru-RU" dirty="0"/>
              <a:t> </a:t>
            </a:r>
            <a:r>
              <a:rPr lang="ru-RU" dirty="0" err="1"/>
              <a:t>алғаннан кейін</a:t>
            </a:r>
            <a:r>
              <a:rPr lang="ru-RU" dirty="0"/>
              <a:t> </a:t>
            </a:r>
            <a:r>
              <a:rPr lang="ru-RU" dirty="0" err="1"/>
              <a:t>толығымен жазылу</a:t>
            </a:r>
            <a:r>
              <a:rPr lang="ru-RU" dirty="0"/>
              <a:t> </a:t>
            </a:r>
            <a:r>
              <a:rPr lang="ru-RU" dirty="0" err="1"/>
              <a:t>байқалады.</a:t>
            </a:r>
            <a:endParaRPr lang="ru-RU" dirty="0"/>
          </a:p>
          <a:p>
            <a:pPr>
              <a:buNone/>
            </a:pPr>
            <a:r>
              <a:rPr lang="ru-RU" dirty="0"/>
              <a:t>     </a:t>
            </a:r>
            <a:r>
              <a:rPr lang="ru-RU" dirty="0" err="1"/>
              <a:t>Қатерсіз ісіктер</a:t>
            </a:r>
            <a:r>
              <a:rPr lang="ru-RU" dirty="0"/>
              <a:t> </a:t>
            </a:r>
            <a:r>
              <a:rPr lang="ru-RU" dirty="0" err="1"/>
              <a:t>тобына</a:t>
            </a:r>
            <a:r>
              <a:rPr lang="ru-RU" dirty="0"/>
              <a:t>: </a:t>
            </a:r>
            <a:r>
              <a:rPr lang="ru-RU" dirty="0" err="1"/>
              <a:t>дәнекер тоқымасының ісіктері</a:t>
            </a:r>
            <a:r>
              <a:rPr lang="ru-RU" dirty="0"/>
              <a:t> — фиброма, хондрома, </a:t>
            </a:r>
            <a:r>
              <a:rPr lang="ru-RU" dirty="0" err="1"/>
              <a:t>остеала</a:t>
            </a:r>
            <a:r>
              <a:rPr lang="ru-RU" dirty="0"/>
              <a:t>; </a:t>
            </a:r>
            <a:r>
              <a:rPr lang="ru-RU" dirty="0" err="1"/>
              <a:t>бұлшық ет</a:t>
            </a:r>
            <a:r>
              <a:rPr lang="ru-RU" dirty="0"/>
              <a:t> </a:t>
            </a:r>
            <a:r>
              <a:rPr lang="ru-RU" dirty="0" err="1"/>
              <a:t>тоқымаларының </a:t>
            </a:r>
            <a:r>
              <a:rPr lang="ru-RU" dirty="0"/>
              <a:t>- </a:t>
            </a:r>
            <a:r>
              <a:rPr lang="ru-RU" dirty="0" err="1"/>
              <a:t>экстрлік</a:t>
            </a:r>
            <a:r>
              <a:rPr lang="ru-RU" dirty="0"/>
              <a:t>.</a:t>
            </a:r>
          </a:p>
          <a:p>
            <a:pPr>
              <a:buNone/>
            </a:pPr>
            <a:r>
              <a:rPr lang="ru-RU" dirty="0"/>
              <a:t>     Саркома - топ </a:t>
            </a:r>
            <a:r>
              <a:rPr lang="ru-RU" dirty="0" err="1"/>
              <a:t>жағынан дәнекер тоқымалы ісікке</a:t>
            </a:r>
            <a:r>
              <a:rPr lang="ru-RU" dirty="0"/>
              <a:t> </a:t>
            </a:r>
            <a:r>
              <a:rPr lang="ru-RU" dirty="0" err="1"/>
              <a:t>жататын</a:t>
            </a:r>
            <a:r>
              <a:rPr lang="ru-RU" dirty="0"/>
              <a:t> </a:t>
            </a:r>
            <a:r>
              <a:rPr lang="ru-RU" dirty="0" err="1"/>
              <a:t>және қатерлі өтуі </a:t>
            </a:r>
            <a:r>
              <a:rPr lang="ru-RU" dirty="0"/>
              <a:t>бар </a:t>
            </a:r>
            <a:r>
              <a:rPr lang="ru-RU" dirty="0" err="1"/>
              <a:t>ісіктер</a:t>
            </a:r>
            <a:r>
              <a:rPr lang="ru-RU" dirty="0"/>
              <a:t> </a:t>
            </a:r>
            <a:r>
              <a:rPr lang="ru-RU" dirty="0" err="1"/>
              <a:t>тобына</a:t>
            </a:r>
            <a:r>
              <a:rPr lang="ru-RU" dirty="0"/>
              <a:t> </a:t>
            </a:r>
            <a:r>
              <a:rPr lang="ru-RU" dirty="0" err="1"/>
              <a:t>жатады</a:t>
            </a:r>
            <a:r>
              <a:rPr lang="ru-RU" dirty="0"/>
              <a:t>. </a:t>
            </a:r>
          </a:p>
        </p:txBody>
      </p:sp>
    </p:spTree>
    <p:extLst>
      <p:ext uri="{BB962C8B-B14F-4D97-AF65-F5344CB8AC3E}">
        <p14:creationId xmlns:p14="http://schemas.microsoft.com/office/powerpoint/2010/main" val="2027077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857232"/>
            <a:ext cx="8229600" cy="5357850"/>
          </a:xfrm>
        </p:spPr>
        <p:txBody>
          <a:bodyPr>
            <a:normAutofit/>
          </a:bodyPr>
          <a:lstStyle/>
          <a:p>
            <a:pPr>
              <a:buNone/>
            </a:pPr>
            <a:r>
              <a:rPr lang="ru-RU" dirty="0"/>
              <a:t>    </a:t>
            </a:r>
            <a:r>
              <a:rPr lang="ru-RU" dirty="0" err="1"/>
              <a:t>Қатерлі трансформацияланған клеткалардың антигендік</a:t>
            </a:r>
            <a:r>
              <a:rPr lang="ru-RU" dirty="0"/>
              <a:t> </a:t>
            </a:r>
            <a:r>
              <a:rPr lang="ru-RU" dirty="0" err="1"/>
              <a:t>модификациясы</a:t>
            </a:r>
            <a:r>
              <a:rPr lang="ru-RU" dirty="0"/>
              <a:t> </a:t>
            </a:r>
            <a:r>
              <a:rPr lang="ru-RU" dirty="0" err="1"/>
              <a:t>мынаның нәтижесінде өтеді:</a:t>
            </a:r>
            <a:endParaRPr lang="ru-RU" dirty="0"/>
          </a:p>
          <a:p>
            <a:pPr>
              <a:buNone/>
            </a:pPr>
            <a:r>
              <a:rPr lang="ru-RU" dirty="0"/>
              <a:t>1) </a:t>
            </a:r>
            <a:r>
              <a:rPr lang="ru-RU" dirty="0" err="1"/>
              <a:t>Канцерогенді</a:t>
            </a:r>
            <a:r>
              <a:rPr lang="ru-RU" dirty="0"/>
              <a:t> </a:t>
            </a:r>
            <a:r>
              <a:rPr lang="ru-RU" dirty="0" err="1"/>
              <a:t>заттардың әсерінен</a:t>
            </a:r>
            <a:r>
              <a:rPr lang="ru-RU" dirty="0"/>
              <a:t>.</a:t>
            </a:r>
          </a:p>
          <a:p>
            <a:pPr>
              <a:buNone/>
            </a:pPr>
            <a:r>
              <a:rPr lang="ru-RU" dirty="0"/>
              <a:t>2) </a:t>
            </a:r>
            <a:r>
              <a:rPr lang="ru-RU" dirty="0" err="1"/>
              <a:t>Клеткалардың онкогенді</a:t>
            </a:r>
            <a:r>
              <a:rPr lang="ru-RU" dirty="0"/>
              <a:t> </a:t>
            </a:r>
            <a:r>
              <a:rPr lang="ru-RU" dirty="0" err="1"/>
              <a:t>вирустармен</a:t>
            </a:r>
            <a:r>
              <a:rPr lang="ru-RU" dirty="0"/>
              <a:t> </a:t>
            </a:r>
            <a:r>
              <a:rPr lang="ru-RU" dirty="0" err="1"/>
              <a:t>инфицирлеуімен</a:t>
            </a:r>
            <a:r>
              <a:rPr lang="ru-RU" dirty="0"/>
              <a:t>.</a:t>
            </a:r>
          </a:p>
          <a:p>
            <a:pPr>
              <a:buNone/>
            </a:pPr>
            <a:r>
              <a:rPr lang="ru-RU" dirty="0"/>
              <a:t>3) </a:t>
            </a:r>
            <a:r>
              <a:rPr lang="ru-RU" dirty="0" err="1"/>
              <a:t>Беткей</a:t>
            </a:r>
            <a:r>
              <a:rPr lang="ru-RU" dirty="0"/>
              <a:t> </a:t>
            </a:r>
            <a:r>
              <a:rPr lang="ru-RU" dirty="0" err="1"/>
              <a:t>клеткалық белоктарды</a:t>
            </a:r>
            <a:r>
              <a:rPr lang="ru-RU" dirty="0"/>
              <a:t> </a:t>
            </a:r>
            <a:r>
              <a:rPr lang="ru-RU" dirty="0" err="1"/>
              <a:t>бақылайтын гендердің нүктелік мутацияларында</a:t>
            </a:r>
            <a:r>
              <a:rPr lang="ru-RU" dirty="0"/>
              <a:t>.</a:t>
            </a:r>
          </a:p>
          <a:p>
            <a:pPr>
              <a:buNone/>
            </a:pPr>
            <a:r>
              <a:rPr lang="ru-RU" dirty="0"/>
              <a:t>4) </a:t>
            </a:r>
            <a:r>
              <a:rPr lang="ru-RU" dirty="0" err="1"/>
              <a:t>Белгелі</a:t>
            </a:r>
            <a:r>
              <a:rPr lang="ru-RU" dirty="0"/>
              <a:t> </a:t>
            </a:r>
            <a:r>
              <a:rPr lang="ru-RU" dirty="0" err="1"/>
              <a:t>антигендердің синтезіне</a:t>
            </a:r>
            <a:r>
              <a:rPr lang="ru-RU" dirty="0"/>
              <a:t> </a:t>
            </a:r>
            <a:r>
              <a:rPr lang="ru-RU" dirty="0" err="1"/>
              <a:t>жауапты</a:t>
            </a:r>
            <a:r>
              <a:rPr lang="ru-RU" dirty="0"/>
              <a:t> </a:t>
            </a:r>
            <a:r>
              <a:rPr lang="ru-RU" dirty="0" err="1"/>
              <a:t>гендердің делециясында</a:t>
            </a:r>
            <a:endParaRPr lang="ru-RU" dirty="0"/>
          </a:p>
          <a:p>
            <a:pPr>
              <a:buNone/>
            </a:pPr>
            <a:r>
              <a:rPr lang="ru-RU" dirty="0"/>
              <a:t>5) </a:t>
            </a:r>
            <a:r>
              <a:rPr lang="ru-RU" dirty="0" err="1"/>
              <a:t>Эмбрионалды</a:t>
            </a:r>
            <a:r>
              <a:rPr lang="ru-RU" dirty="0"/>
              <a:t> </a:t>
            </a:r>
            <a:r>
              <a:rPr lang="ru-RU" dirty="0" err="1"/>
              <a:t>белоктарды</a:t>
            </a:r>
            <a:r>
              <a:rPr lang="ru-RU" dirty="0"/>
              <a:t> </a:t>
            </a:r>
            <a:r>
              <a:rPr lang="ru-RU" dirty="0" err="1"/>
              <a:t>бақылайтын гендердің дерепрессиясында</a:t>
            </a:r>
            <a:r>
              <a:rPr lang="ru-RU" dirty="0"/>
              <a:t>.</a:t>
            </a:r>
          </a:p>
          <a:p>
            <a:endParaRPr lang="ru-RU" dirty="0"/>
          </a:p>
        </p:txBody>
      </p:sp>
    </p:spTree>
    <p:extLst>
      <p:ext uri="{BB962C8B-B14F-4D97-AF65-F5344CB8AC3E}">
        <p14:creationId xmlns:p14="http://schemas.microsoft.com/office/powerpoint/2010/main" val="2481045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1390</Words>
  <Application>Microsoft Office PowerPoint</Application>
  <PresentationFormat>Экран (4:3)</PresentationFormat>
  <Paragraphs>96</Paragraphs>
  <Slides>29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29</vt:i4>
      </vt:variant>
    </vt:vector>
  </HeadingPairs>
  <TitlesOfParts>
    <vt:vector size="35" baseType="lpstr">
      <vt:lpstr>Arial</vt:lpstr>
      <vt:lpstr>Arial Black</vt:lpstr>
      <vt:lpstr>Calibri</vt:lpstr>
      <vt:lpstr>Times New Roman</vt:lpstr>
      <vt:lpstr>Wingdings</vt:lpstr>
      <vt:lpstr>Главная</vt:lpstr>
      <vt:lpstr>15-Дәріс  Ісікке қарсы иммунитет. ВАКЦИНДЫ ПРОФИЛАКТИКА НЕГІЗДЕРІ</vt:lpstr>
      <vt:lpstr>Жоспар</vt:lpstr>
      <vt:lpstr> Кіріспе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Ісікті зақымдайтын клеткалар</vt:lpstr>
      <vt:lpstr>Презентация PowerPoint</vt:lpstr>
      <vt:lpstr>Ісікті емдеуінің жалпы негіздері </vt:lpstr>
      <vt:lpstr>Презентация PowerPoint</vt:lpstr>
      <vt:lpstr>Презентация PowerPoint</vt:lpstr>
      <vt:lpstr>Презентация PowerPoint</vt:lpstr>
      <vt:lpstr>Талдықорған қаласының тұрғыны Борис Резников қатерлі ісікті емдейтін дәрі ойлап тапқан </vt:lpstr>
      <vt:lpstr>Есте ұстаңыз, ауруды емдеуге қарағанда, алдын-алу оңай!</vt:lpstr>
      <vt:lpstr>Презентация PowerPoint</vt:lpstr>
      <vt:lpstr>Презентация PowerPoint</vt:lpstr>
      <vt:lpstr>Антигендік вакциналар құрамында толық клеткалар болмайды, тек ісік клеткаларының антигендеріболады.  Антигендерді антигендік вакцинаның ққұрамына енгізудің екі түрі бар:</vt:lpstr>
      <vt:lpstr>Вакцина жасаушылардың міндеті проблемаларды ақылға қонымды шешу және қажетті критерийлерді қанағаттандыратын вакцинация препараттарын жасау болуы керек:</vt:lpstr>
      <vt:lpstr>Өкпе ісігіне қарсы вакцина</vt:lpstr>
      <vt:lpstr>Презентация PowerPoint</vt:lpstr>
      <vt:lpstr>Жатыр мойын ісігіне қарсы вакцина</vt:lpstr>
      <vt:lpstr>Презентация PowerPoint</vt:lpstr>
      <vt:lpstr>Ісікке қарсы дәрілік препараттар</vt:lpstr>
      <vt:lpstr>Презентация PowerPoint</vt:lpstr>
      <vt:lpstr>Қорытынды</vt:lpstr>
      <vt:lpstr>Пайдаланылған әдебиеттер</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Рак ауруына қарсы вакцина</dc:title>
  <dc:creator>RePack by Diakov</dc:creator>
  <cp:lastModifiedBy>Атанбаева Гулшат</cp:lastModifiedBy>
  <cp:revision>6</cp:revision>
  <dcterms:created xsi:type="dcterms:W3CDTF">2020-03-16T02:19:56Z</dcterms:created>
  <dcterms:modified xsi:type="dcterms:W3CDTF">2025-01-15T04:13:57Z</dcterms:modified>
</cp:coreProperties>
</file>